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Futura" panose="020B0604020202020204" charset="0"/>
      <p:regular r:id="rId17"/>
    </p:embeddedFont>
    <p:embeddedFont>
      <p:font typeface="Futura Bold" panose="020B0604020202020204" charset="0"/>
      <p:regular r:id="rId18"/>
    </p:embeddedFont>
    <p:embeddedFont>
      <p:font typeface="Futura Medium" panose="020B0604020202020204" charset="0"/>
      <p:regular r:id="rId19"/>
    </p:embeddedFont>
    <p:embeddedFont>
      <p:font typeface="Futura Ultra-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9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jpeg"/><Relationship Id="rId7" Type="http://schemas.openxmlformats.org/officeDocument/2006/relationships/image" Target="../media/image14.jpe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 Id="rId9"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1.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8" Type="http://schemas.openxmlformats.org/officeDocument/2006/relationships/image" Target="../media/image14.jpeg"/><Relationship Id="rId3" Type="http://schemas.openxmlformats.org/officeDocument/2006/relationships/image" Target="../media/image4.png"/><Relationship Id="rId7" Type="http://schemas.openxmlformats.org/officeDocument/2006/relationships/image" Target="../media/image13.jpe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2.jpeg"/><Relationship Id="rId11" Type="http://schemas.openxmlformats.org/officeDocument/2006/relationships/image" Target="../media/image17.png"/><Relationship Id="rId5" Type="http://schemas.openxmlformats.org/officeDocument/2006/relationships/image" Target="../media/image11.jpeg"/><Relationship Id="rId10" Type="http://schemas.openxmlformats.org/officeDocument/2006/relationships/image" Target="../media/image16.png"/><Relationship Id="rId4" Type="http://schemas.openxmlformats.org/officeDocument/2006/relationships/image" Target="../media/image10.jpeg"/><Relationship Id="rId9"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756548" y="3781408"/>
            <a:ext cx="14774903"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3" name="TextBox 3"/>
          <p:cNvSpPr txBox="1"/>
          <p:nvPr/>
        </p:nvSpPr>
        <p:spPr>
          <a:xfrm>
            <a:off x="1617534" y="3781408"/>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4" name="TextBox 4"/>
          <p:cNvSpPr txBox="1"/>
          <p:nvPr/>
        </p:nvSpPr>
        <p:spPr>
          <a:xfrm>
            <a:off x="1617534" y="3742633"/>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5" name="TextBox 5"/>
          <p:cNvSpPr txBox="1"/>
          <p:nvPr/>
        </p:nvSpPr>
        <p:spPr>
          <a:xfrm>
            <a:off x="1617534" y="3742633"/>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6" name="TextBox 6"/>
          <p:cNvSpPr txBox="1"/>
          <p:nvPr/>
        </p:nvSpPr>
        <p:spPr>
          <a:xfrm>
            <a:off x="6876827" y="3781408"/>
            <a:ext cx="4534346"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7" name="Freeform 7"/>
          <p:cNvSpPr/>
          <p:nvPr/>
        </p:nvSpPr>
        <p:spPr>
          <a:xfrm>
            <a:off x="2156867" y="8387382"/>
            <a:ext cx="13974265" cy="13956797"/>
          </a:xfrm>
          <a:custGeom>
            <a:avLst/>
            <a:gdLst/>
            <a:ahLst/>
            <a:cxnLst/>
            <a:rect l="l" t="t" r="r" b="b"/>
            <a:pathLst>
              <a:path w="13974265" h="13956797">
                <a:moveTo>
                  <a:pt x="0" y="0"/>
                </a:moveTo>
                <a:lnTo>
                  <a:pt x="13974266" y="0"/>
                </a:lnTo>
                <a:lnTo>
                  <a:pt x="13974266" y="13956797"/>
                </a:lnTo>
                <a:lnTo>
                  <a:pt x="0" y="13956797"/>
                </a:lnTo>
                <a:lnTo>
                  <a:pt x="0" y="0"/>
                </a:lnTo>
                <a:close/>
              </a:path>
            </a:pathLst>
          </a:custGeom>
          <a:blipFill>
            <a:blip r:embed="rId2"/>
            <a:stretch>
              <a:fillRect/>
            </a:stretch>
          </a:blipFill>
          <a:ln cap="sq">
            <a:noFill/>
            <a:prstDash val="solid"/>
            <a:miter/>
          </a:ln>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5811875" y="163344"/>
            <a:ext cx="9960313" cy="9960313"/>
          </a:xfrm>
          <a:custGeom>
            <a:avLst/>
            <a:gdLst/>
            <a:ahLst/>
            <a:cxnLst/>
            <a:rect l="l" t="t" r="r" b="b"/>
            <a:pathLst>
              <a:path w="9960313" h="9960313">
                <a:moveTo>
                  <a:pt x="0" y="0"/>
                </a:moveTo>
                <a:lnTo>
                  <a:pt x="9960313" y="0"/>
                </a:lnTo>
                <a:lnTo>
                  <a:pt x="9960313" y="9960312"/>
                </a:lnTo>
                <a:lnTo>
                  <a:pt x="0" y="9960312"/>
                </a:lnTo>
                <a:lnTo>
                  <a:pt x="0" y="0"/>
                </a:lnTo>
                <a:close/>
              </a:path>
            </a:pathLst>
          </a:custGeom>
          <a:blipFill>
            <a:blip r:embed="rId2"/>
            <a:stretch>
              <a:fillRect/>
            </a:stretch>
          </a:blipFill>
        </p:spPr>
      </p:sp>
      <p:sp>
        <p:nvSpPr>
          <p:cNvPr id="3" name="TextBox 3"/>
          <p:cNvSpPr txBox="1"/>
          <p:nvPr/>
        </p:nvSpPr>
        <p:spPr>
          <a:xfrm>
            <a:off x="17922995" y="1028700"/>
            <a:ext cx="4995842" cy="1337944"/>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Gallery</a:t>
            </a:r>
          </a:p>
        </p:txBody>
      </p:sp>
      <p:sp>
        <p:nvSpPr>
          <p:cNvPr id="4" name="Freeform 4"/>
          <p:cNvSpPr/>
          <p:nvPr/>
        </p:nvSpPr>
        <p:spPr>
          <a:xfrm>
            <a:off x="17922995" y="1028700"/>
            <a:ext cx="11665224" cy="1337944"/>
          </a:xfrm>
          <a:custGeom>
            <a:avLst/>
            <a:gdLst/>
            <a:ahLst/>
            <a:cxnLst/>
            <a:rect l="l" t="t" r="r" b="b"/>
            <a:pathLst>
              <a:path w="11665224" h="1337944">
                <a:moveTo>
                  <a:pt x="0" y="0"/>
                </a:moveTo>
                <a:lnTo>
                  <a:pt x="11665224" y="0"/>
                </a:lnTo>
                <a:lnTo>
                  <a:pt x="11665224" y="1337944"/>
                </a:lnTo>
                <a:lnTo>
                  <a:pt x="0" y="1337944"/>
                </a:lnTo>
                <a:lnTo>
                  <a:pt x="0" y="0"/>
                </a:lnTo>
                <a:close/>
              </a:path>
            </a:pathLst>
          </a:custGeom>
          <a:blipFill>
            <a:blip r:embed="rId3">
              <a:alphaModFix amt="0"/>
            </a:blip>
            <a:stretch>
              <a:fillRect t="-147901" b="-332986"/>
            </a:stretch>
          </a:blipFill>
        </p:spPr>
      </p:sp>
      <p:sp>
        <p:nvSpPr>
          <p:cNvPr id="5" name="Freeform 5"/>
          <p:cNvSpPr/>
          <p:nvPr/>
        </p:nvSpPr>
        <p:spPr>
          <a:xfrm>
            <a:off x="17922995" y="2814319"/>
            <a:ext cx="4995842" cy="6556819"/>
          </a:xfrm>
          <a:custGeom>
            <a:avLst/>
            <a:gdLst/>
            <a:ahLst/>
            <a:cxnLst/>
            <a:rect l="l" t="t" r="r" b="b"/>
            <a:pathLst>
              <a:path w="4995842" h="6556819">
                <a:moveTo>
                  <a:pt x="0" y="0"/>
                </a:moveTo>
                <a:lnTo>
                  <a:pt x="4995843" y="0"/>
                </a:lnTo>
                <a:lnTo>
                  <a:pt x="4995843" y="6556820"/>
                </a:lnTo>
                <a:lnTo>
                  <a:pt x="0" y="6556820"/>
                </a:lnTo>
                <a:lnTo>
                  <a:pt x="0" y="0"/>
                </a:lnTo>
                <a:close/>
              </a:path>
            </a:pathLst>
          </a:custGeom>
          <a:blipFill>
            <a:blip r:embed="rId4">
              <a:alphaModFix amt="0"/>
            </a:blip>
            <a:stretch>
              <a:fillRect t="-5752" b="-8608"/>
            </a:stretch>
          </a:blipFill>
        </p:spPr>
      </p:sp>
      <p:sp>
        <p:nvSpPr>
          <p:cNvPr id="6" name="Freeform 6"/>
          <p:cNvSpPr/>
          <p:nvPr/>
        </p:nvSpPr>
        <p:spPr>
          <a:xfrm>
            <a:off x="17922995" y="2814319"/>
            <a:ext cx="4995842" cy="3054572"/>
          </a:xfrm>
          <a:custGeom>
            <a:avLst/>
            <a:gdLst/>
            <a:ahLst/>
            <a:cxnLst/>
            <a:rect l="l" t="t" r="r" b="b"/>
            <a:pathLst>
              <a:path w="4995842" h="3054572">
                <a:moveTo>
                  <a:pt x="0" y="0"/>
                </a:moveTo>
                <a:lnTo>
                  <a:pt x="4995843" y="0"/>
                </a:lnTo>
                <a:lnTo>
                  <a:pt x="4995843" y="3054572"/>
                </a:lnTo>
                <a:lnTo>
                  <a:pt x="0" y="3054572"/>
                </a:lnTo>
                <a:lnTo>
                  <a:pt x="0" y="0"/>
                </a:lnTo>
                <a:close/>
              </a:path>
            </a:pathLst>
          </a:custGeom>
          <a:blipFill>
            <a:blip r:embed="rId5">
              <a:alphaModFix amt="0"/>
            </a:blip>
            <a:stretch>
              <a:fillRect t="-72741" b="-72741"/>
            </a:stretch>
          </a:blipFill>
        </p:spPr>
      </p:sp>
      <p:sp>
        <p:nvSpPr>
          <p:cNvPr id="7" name="Freeform 7"/>
          <p:cNvSpPr/>
          <p:nvPr/>
        </p:nvSpPr>
        <p:spPr>
          <a:xfrm>
            <a:off x="18085273" y="2814319"/>
            <a:ext cx="6069306" cy="3054572"/>
          </a:xfrm>
          <a:custGeom>
            <a:avLst/>
            <a:gdLst/>
            <a:ahLst/>
            <a:cxnLst/>
            <a:rect l="l" t="t" r="r" b="b"/>
            <a:pathLst>
              <a:path w="6069306" h="3054572">
                <a:moveTo>
                  <a:pt x="0" y="0"/>
                </a:moveTo>
                <a:lnTo>
                  <a:pt x="6069307" y="0"/>
                </a:lnTo>
                <a:lnTo>
                  <a:pt x="6069307" y="3054572"/>
                </a:lnTo>
                <a:lnTo>
                  <a:pt x="0" y="3054572"/>
                </a:lnTo>
                <a:lnTo>
                  <a:pt x="0" y="0"/>
                </a:lnTo>
                <a:close/>
              </a:path>
            </a:pathLst>
          </a:custGeom>
          <a:blipFill>
            <a:blip r:embed="rId6">
              <a:alphaModFix amt="0"/>
            </a:blip>
            <a:stretch>
              <a:fillRect t="-16190" b="-16190"/>
            </a:stretch>
          </a:blipFill>
        </p:spPr>
      </p:sp>
      <p:sp>
        <p:nvSpPr>
          <p:cNvPr id="8" name="Freeform 8"/>
          <p:cNvSpPr/>
          <p:nvPr/>
        </p:nvSpPr>
        <p:spPr>
          <a:xfrm>
            <a:off x="17922995" y="6316566"/>
            <a:ext cx="6069306" cy="3054572"/>
          </a:xfrm>
          <a:custGeom>
            <a:avLst/>
            <a:gdLst/>
            <a:ahLst/>
            <a:cxnLst/>
            <a:rect l="l" t="t" r="r" b="b"/>
            <a:pathLst>
              <a:path w="6069306" h="3054572">
                <a:moveTo>
                  <a:pt x="0" y="0"/>
                </a:moveTo>
                <a:lnTo>
                  <a:pt x="6069307" y="0"/>
                </a:lnTo>
                <a:lnTo>
                  <a:pt x="6069307" y="3054573"/>
                </a:lnTo>
                <a:lnTo>
                  <a:pt x="0" y="3054573"/>
                </a:lnTo>
                <a:lnTo>
                  <a:pt x="0" y="0"/>
                </a:lnTo>
                <a:close/>
              </a:path>
            </a:pathLst>
          </a:custGeom>
          <a:blipFill>
            <a:blip r:embed="rId7">
              <a:alphaModFix amt="0"/>
            </a:blip>
            <a:stretch>
              <a:fillRect t="-965" b="-31415"/>
            </a:stretch>
          </a:blipFill>
        </p:spPr>
      </p:sp>
      <p:sp>
        <p:nvSpPr>
          <p:cNvPr id="9" name="Freeform 9"/>
          <p:cNvSpPr/>
          <p:nvPr/>
        </p:nvSpPr>
        <p:spPr>
          <a:xfrm>
            <a:off x="17922995" y="6316566"/>
            <a:ext cx="4995842" cy="3054572"/>
          </a:xfrm>
          <a:custGeom>
            <a:avLst/>
            <a:gdLst/>
            <a:ahLst/>
            <a:cxnLst/>
            <a:rect l="l" t="t" r="r" b="b"/>
            <a:pathLst>
              <a:path w="4995842" h="3054572">
                <a:moveTo>
                  <a:pt x="0" y="0"/>
                </a:moveTo>
                <a:lnTo>
                  <a:pt x="4995843" y="0"/>
                </a:lnTo>
                <a:lnTo>
                  <a:pt x="4995843" y="3054573"/>
                </a:lnTo>
                <a:lnTo>
                  <a:pt x="0" y="3054573"/>
                </a:lnTo>
                <a:lnTo>
                  <a:pt x="0" y="0"/>
                </a:lnTo>
                <a:close/>
              </a:path>
            </a:pathLst>
          </a:custGeom>
          <a:blipFill>
            <a:blip r:embed="rId8">
              <a:alphaModFix amt="0"/>
            </a:blip>
            <a:stretch>
              <a:fillRect t="-4483" b="-4483"/>
            </a:stretch>
          </a:blipFill>
        </p:spPr>
      </p:sp>
      <p:sp>
        <p:nvSpPr>
          <p:cNvPr id="10" name="Freeform 10"/>
          <p:cNvSpPr/>
          <p:nvPr/>
        </p:nvSpPr>
        <p:spPr>
          <a:xfrm>
            <a:off x="0" y="-856220"/>
            <a:ext cx="8289077" cy="11277656"/>
          </a:xfrm>
          <a:custGeom>
            <a:avLst/>
            <a:gdLst/>
            <a:ahLst/>
            <a:cxnLst/>
            <a:rect l="l" t="t" r="r" b="b"/>
            <a:pathLst>
              <a:path w="8289077" h="11277656">
                <a:moveTo>
                  <a:pt x="0" y="0"/>
                </a:moveTo>
                <a:lnTo>
                  <a:pt x="8289077" y="0"/>
                </a:lnTo>
                <a:lnTo>
                  <a:pt x="8289077" y="11277656"/>
                </a:lnTo>
                <a:lnTo>
                  <a:pt x="0" y="11277656"/>
                </a:lnTo>
                <a:lnTo>
                  <a:pt x="0" y="0"/>
                </a:lnTo>
                <a:close/>
              </a:path>
            </a:pathLst>
          </a:custGeom>
          <a:blipFill>
            <a:blip r:embed="rId9"/>
            <a:stretch>
              <a:fillRect/>
            </a:stretch>
          </a:blipFill>
        </p:spPr>
      </p:sp>
      <p:sp>
        <p:nvSpPr>
          <p:cNvPr id="11" name="TextBox 11"/>
          <p:cNvSpPr txBox="1"/>
          <p:nvPr/>
        </p:nvSpPr>
        <p:spPr>
          <a:xfrm>
            <a:off x="838011" y="3845765"/>
            <a:ext cx="8305989" cy="2585946"/>
          </a:xfrm>
          <a:prstGeom prst="rect">
            <a:avLst/>
          </a:prstGeom>
        </p:spPr>
        <p:txBody>
          <a:bodyPr lIns="0" tIns="0" rIns="0" bIns="0" rtlCol="0" anchor="t">
            <a:spAutoFit/>
          </a:bodyPr>
          <a:lstStyle/>
          <a:p>
            <a:pPr marL="0" lvl="0" indent="0" algn="l">
              <a:lnSpc>
                <a:spcPts val="16930"/>
              </a:lnSpc>
              <a:spcBef>
                <a:spcPct val="0"/>
              </a:spcBef>
            </a:pPr>
            <a:r>
              <a:rPr lang="en-US" sz="16930">
                <a:solidFill>
                  <a:srgbClr val="FFFFFF"/>
                </a:solidFill>
                <a:latin typeface="Futura"/>
                <a:ea typeface="Futura"/>
                <a:cs typeface="Futura"/>
                <a:sym typeface="Futura"/>
              </a:rPr>
              <a:t>Dify AI</a:t>
            </a:r>
          </a:p>
        </p:txBody>
      </p:sp>
      <p:sp>
        <p:nvSpPr>
          <p:cNvPr id="12" name="TextBox 12"/>
          <p:cNvSpPr txBox="1"/>
          <p:nvPr/>
        </p:nvSpPr>
        <p:spPr>
          <a:xfrm rot="-5400000">
            <a:off x="-8722122" y="3781408"/>
            <a:ext cx="15326872"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000000">
                    <a:alpha val="0"/>
                  </a:srgbClr>
                </a:solidFill>
                <a:latin typeface="Futura"/>
                <a:ea typeface="Futura"/>
                <a:cs typeface="Futura"/>
                <a:sym typeface="Futura"/>
              </a:rPr>
              <a:t>OUR PROJECTS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0800000">
            <a:off x="-3242288" y="-13665886"/>
            <a:ext cx="14007691" cy="14007691"/>
          </a:xfrm>
          <a:custGeom>
            <a:avLst/>
            <a:gdLst/>
            <a:ahLst/>
            <a:cxnLst/>
            <a:rect l="l" t="t" r="r" b="b"/>
            <a:pathLst>
              <a:path w="14007691" h="14007691">
                <a:moveTo>
                  <a:pt x="0" y="0"/>
                </a:moveTo>
                <a:lnTo>
                  <a:pt x="14007691" y="0"/>
                </a:lnTo>
                <a:lnTo>
                  <a:pt x="14007691" y="14007691"/>
                </a:lnTo>
                <a:lnTo>
                  <a:pt x="0" y="14007691"/>
                </a:lnTo>
                <a:lnTo>
                  <a:pt x="0" y="0"/>
                </a:lnTo>
                <a:close/>
              </a:path>
            </a:pathLst>
          </a:custGeom>
          <a:blipFill>
            <a:blip r:embed="rId2">
              <a:alphaModFix amt="0"/>
            </a:blip>
            <a:stretch>
              <a:fillRect/>
            </a:stretch>
          </a:blipFill>
        </p:spPr>
      </p:sp>
      <p:pic>
        <p:nvPicPr>
          <p:cNvPr id="3" name="Picture 3"/>
          <p:cNvPicPr>
            <a:picLocks noChangeAspect="1"/>
          </p:cNvPicPr>
          <p:nvPr/>
        </p:nvPicPr>
        <p:blipFill>
          <a:blip r:embed="rId3">
            <a:alphaModFix amt="0"/>
          </a:blip>
          <a:stretch>
            <a:fillRect/>
          </a:stretch>
        </p:blipFill>
        <p:spPr>
          <a:xfrm>
            <a:off x="-538001" y="-8946757"/>
            <a:ext cx="10562183" cy="10042352"/>
          </a:xfrm>
          <a:prstGeom prst="rect">
            <a:avLst/>
          </a:prstGeom>
        </p:spPr>
      </p:pic>
      <p:sp>
        <p:nvSpPr>
          <p:cNvPr id="4" name="Freeform 4"/>
          <p:cNvSpPr/>
          <p:nvPr/>
        </p:nvSpPr>
        <p:spPr>
          <a:xfrm>
            <a:off x="15652187" y="3248242"/>
            <a:ext cx="10602842" cy="3790516"/>
          </a:xfrm>
          <a:custGeom>
            <a:avLst/>
            <a:gdLst/>
            <a:ahLst/>
            <a:cxnLst/>
            <a:rect l="l" t="t" r="r" b="b"/>
            <a:pathLst>
              <a:path w="10602842" h="3790516">
                <a:moveTo>
                  <a:pt x="0" y="0"/>
                </a:moveTo>
                <a:lnTo>
                  <a:pt x="10602842" y="0"/>
                </a:lnTo>
                <a:lnTo>
                  <a:pt x="10602842" y="3790516"/>
                </a:lnTo>
                <a:lnTo>
                  <a:pt x="0" y="3790516"/>
                </a:lnTo>
                <a:lnTo>
                  <a:pt x="0" y="0"/>
                </a:lnTo>
                <a:close/>
              </a:path>
            </a:pathLst>
          </a:custGeom>
          <a:blipFill>
            <a:blip r:embed="rId4"/>
            <a:stretch>
              <a:fillRect/>
            </a:stretch>
          </a:blipFill>
        </p:spPr>
      </p:sp>
      <p:sp>
        <p:nvSpPr>
          <p:cNvPr id="5" name="Freeform 5"/>
          <p:cNvSpPr/>
          <p:nvPr/>
        </p:nvSpPr>
        <p:spPr>
          <a:xfrm>
            <a:off x="151036" y="2810852"/>
            <a:ext cx="6031082" cy="4366920"/>
          </a:xfrm>
          <a:custGeom>
            <a:avLst/>
            <a:gdLst/>
            <a:ahLst/>
            <a:cxnLst/>
            <a:rect l="l" t="t" r="r" b="b"/>
            <a:pathLst>
              <a:path w="6031082" h="4366920">
                <a:moveTo>
                  <a:pt x="0" y="0"/>
                </a:moveTo>
                <a:lnTo>
                  <a:pt x="6031082" y="0"/>
                </a:lnTo>
                <a:lnTo>
                  <a:pt x="6031082" y="4366920"/>
                </a:lnTo>
                <a:lnTo>
                  <a:pt x="0" y="4366920"/>
                </a:lnTo>
                <a:lnTo>
                  <a:pt x="0" y="0"/>
                </a:lnTo>
                <a:close/>
              </a:path>
            </a:pathLst>
          </a:custGeom>
          <a:blipFill>
            <a:blip r:embed="rId5"/>
            <a:stretch>
              <a:fillRect t="-1790" b="-1790"/>
            </a:stretch>
          </a:blipFill>
        </p:spPr>
      </p:sp>
      <p:grpSp>
        <p:nvGrpSpPr>
          <p:cNvPr id="6" name="Group 6"/>
          <p:cNvGrpSpPr/>
          <p:nvPr/>
        </p:nvGrpSpPr>
        <p:grpSpPr>
          <a:xfrm>
            <a:off x="11483220" y="-6196789"/>
            <a:ext cx="5776080" cy="6538594"/>
            <a:chOff x="0" y="0"/>
            <a:chExt cx="7701440" cy="8718126"/>
          </a:xfrm>
        </p:grpSpPr>
        <p:sp>
          <p:nvSpPr>
            <p:cNvPr id="7" name="TextBox 7"/>
            <p:cNvSpPr txBox="1"/>
            <p:nvPr/>
          </p:nvSpPr>
          <p:spPr>
            <a:xfrm>
              <a:off x="0" y="0"/>
              <a:ext cx="7701440" cy="32698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solidFill>
                  <a:latin typeface="Futura Medium"/>
                  <a:ea typeface="Futura Medium"/>
                  <a:cs typeface="Futura Medium"/>
                  <a:sym typeface="Futura Medium"/>
                </a:rPr>
                <a:t>Market Research</a:t>
              </a:r>
            </a:p>
          </p:txBody>
        </p:sp>
        <p:sp>
          <p:nvSpPr>
            <p:cNvPr id="8" name="TextBox 8"/>
            <p:cNvSpPr txBox="1"/>
            <p:nvPr/>
          </p:nvSpPr>
          <p:spPr>
            <a:xfrm>
              <a:off x="0" y="3222201"/>
              <a:ext cx="7701440" cy="54959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9" name="Freeform 9"/>
          <p:cNvSpPr/>
          <p:nvPr/>
        </p:nvSpPr>
        <p:spPr>
          <a:xfrm>
            <a:off x="6858944" y="3864217"/>
            <a:ext cx="7015457" cy="1736325"/>
          </a:xfrm>
          <a:custGeom>
            <a:avLst/>
            <a:gdLst/>
            <a:ahLst/>
            <a:cxnLst/>
            <a:rect l="l" t="t" r="r" b="b"/>
            <a:pathLst>
              <a:path w="7015457" h="1736325">
                <a:moveTo>
                  <a:pt x="0" y="0"/>
                </a:moveTo>
                <a:lnTo>
                  <a:pt x="7015456" y="0"/>
                </a:lnTo>
                <a:lnTo>
                  <a:pt x="7015456" y="1736325"/>
                </a:lnTo>
                <a:lnTo>
                  <a:pt x="0" y="1736325"/>
                </a:lnTo>
                <a:lnTo>
                  <a:pt x="0" y="0"/>
                </a:lnTo>
                <a:close/>
              </a:path>
            </a:pathLst>
          </a:custGeom>
          <a:blipFill>
            <a:blip r:embed="rId6"/>
            <a:stretch>
              <a:fillRect/>
            </a:stretch>
          </a:blipFill>
        </p:spPr>
      </p:sp>
      <p:grpSp>
        <p:nvGrpSpPr>
          <p:cNvPr id="10" name="Group 10"/>
          <p:cNvGrpSpPr/>
          <p:nvPr/>
        </p:nvGrpSpPr>
        <p:grpSpPr>
          <a:xfrm>
            <a:off x="14551226" y="1460210"/>
            <a:ext cx="12804764" cy="6544339"/>
            <a:chOff x="0" y="0"/>
            <a:chExt cx="17073018" cy="8725785"/>
          </a:xfrm>
        </p:grpSpPr>
        <p:sp>
          <p:nvSpPr>
            <p:cNvPr id="11" name="TextBox 11"/>
            <p:cNvSpPr txBox="1"/>
            <p:nvPr/>
          </p:nvSpPr>
          <p:spPr>
            <a:xfrm>
              <a:off x="3809845" y="-9525"/>
              <a:ext cx="9453329" cy="5435402"/>
            </a:xfrm>
            <a:prstGeom prst="rect">
              <a:avLst/>
            </a:prstGeom>
          </p:spPr>
          <p:txBody>
            <a:bodyPr lIns="0" tIns="0" rIns="0" bIns="0" rtlCol="0" anchor="t">
              <a:spAutoFit/>
            </a:bodyPr>
            <a:lstStyle/>
            <a:p>
              <a:pPr marL="0" lvl="0" indent="0" algn="ctr">
                <a:lnSpc>
                  <a:spcPts val="26712"/>
                </a:lnSpc>
                <a:spcBef>
                  <a:spcPct val="0"/>
                </a:spcBef>
              </a:pPr>
              <a:r>
                <a:rPr lang="en-US" sz="26712" b="1">
                  <a:solidFill>
                    <a:srgbClr val="FFFFFF">
                      <a:alpha val="0"/>
                    </a:srgbClr>
                  </a:solidFill>
                  <a:latin typeface="Futura Bold"/>
                  <a:ea typeface="Futura Bold"/>
                  <a:cs typeface="Futura Bold"/>
                  <a:sym typeface="Futura Bold"/>
                </a:rPr>
                <a:t>“</a:t>
              </a:r>
            </a:p>
          </p:txBody>
        </p:sp>
        <p:sp>
          <p:nvSpPr>
            <p:cNvPr id="12" name="TextBox 12"/>
            <p:cNvSpPr txBox="1"/>
            <p:nvPr/>
          </p:nvSpPr>
          <p:spPr>
            <a:xfrm>
              <a:off x="861593" y="2374517"/>
              <a:ext cx="15349833" cy="5619539"/>
            </a:xfrm>
            <a:prstGeom prst="rect">
              <a:avLst/>
            </a:prstGeom>
          </p:spPr>
          <p:txBody>
            <a:bodyPr lIns="0" tIns="0" rIns="0" bIns="0" rtlCol="0" anchor="t">
              <a:spAutoFit/>
            </a:bodyPr>
            <a:lstStyle/>
            <a:p>
              <a:pPr marL="0" lvl="0" indent="0" algn="ctr">
                <a:lnSpc>
                  <a:spcPts val="10400"/>
                </a:lnSpc>
                <a:spcBef>
                  <a:spcPct val="0"/>
                </a:spcBef>
              </a:pPr>
              <a:r>
                <a:rPr lang="en-US" sz="10400" b="1" u="none" strike="noStrike" spc="-436">
                  <a:solidFill>
                    <a:srgbClr val="FFFFFF">
                      <a:alpha val="0"/>
                    </a:srgbClr>
                  </a:solidFill>
                  <a:latin typeface="Futura Bold"/>
                  <a:ea typeface="Futura Bold"/>
                  <a:cs typeface="Futura Bold"/>
                  <a:sym typeface="Futura Bold"/>
                </a:rPr>
                <a:t>Write an original statement or inspiring quote</a:t>
              </a:r>
            </a:p>
          </p:txBody>
        </p:sp>
        <p:sp>
          <p:nvSpPr>
            <p:cNvPr id="13" name="TextBox 13"/>
            <p:cNvSpPr txBox="1"/>
            <p:nvPr/>
          </p:nvSpPr>
          <p:spPr>
            <a:xfrm>
              <a:off x="0" y="8215880"/>
              <a:ext cx="17073018" cy="509905"/>
            </a:xfrm>
            <a:prstGeom prst="rect">
              <a:avLst/>
            </a:prstGeom>
          </p:spPr>
          <p:txBody>
            <a:bodyPr lIns="0" tIns="0" rIns="0" bIns="0" rtlCol="0" anchor="t">
              <a:spAutoFit/>
            </a:bodyPr>
            <a:lstStyle/>
            <a:p>
              <a:pPr marL="0" lvl="1" indent="0" algn="ctr">
                <a:lnSpc>
                  <a:spcPts val="2940"/>
                </a:lnSpc>
                <a:spcBef>
                  <a:spcPct val="0"/>
                </a:spcBef>
              </a:pPr>
              <a:r>
                <a:rPr lang="en-US" sz="2100" u="none" strike="noStrike">
                  <a:solidFill>
                    <a:srgbClr val="FFFFFF">
                      <a:alpha val="0"/>
                    </a:srgbClr>
                  </a:solidFill>
                  <a:latin typeface="Futura"/>
                  <a:ea typeface="Futura"/>
                  <a:cs typeface="Futura"/>
                  <a:sym typeface="Futura"/>
                </a:rPr>
                <a:t>— Include a credit, citation, or supporting message</a:t>
              </a:r>
            </a:p>
          </p:txBody>
        </p:sp>
      </p:grpSp>
      <p:sp>
        <p:nvSpPr>
          <p:cNvPr id="14" name="TextBox 14"/>
          <p:cNvSpPr txBox="1"/>
          <p:nvPr/>
        </p:nvSpPr>
        <p:spPr>
          <a:xfrm>
            <a:off x="7959117" y="4044358"/>
            <a:ext cx="9608487" cy="1376044"/>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solidFill>
                <a:latin typeface="Futura Medium"/>
                <a:ea typeface="Futura Medium"/>
                <a:cs typeface="Futura Medium"/>
                <a:sym typeface="Futura Medium"/>
              </a:rPr>
              <a:t>Thank you</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1687041" y="7564216"/>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3" name="TextBox 3"/>
          <p:cNvSpPr txBox="1"/>
          <p:nvPr/>
        </p:nvSpPr>
        <p:spPr>
          <a:xfrm>
            <a:off x="1687041" y="5673162"/>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4" name="TextBox 4"/>
          <p:cNvSpPr txBox="1"/>
          <p:nvPr/>
        </p:nvSpPr>
        <p:spPr>
          <a:xfrm>
            <a:off x="1687041" y="0"/>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5" name="TextBox 5"/>
          <p:cNvSpPr txBox="1"/>
          <p:nvPr/>
        </p:nvSpPr>
        <p:spPr>
          <a:xfrm>
            <a:off x="1687041" y="1891054"/>
            <a:ext cx="14913918"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6" name="TextBox 6"/>
          <p:cNvSpPr txBox="1"/>
          <p:nvPr/>
        </p:nvSpPr>
        <p:spPr>
          <a:xfrm>
            <a:off x="6876827" y="3782108"/>
            <a:ext cx="4534346"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7" name="Freeform 7"/>
          <p:cNvSpPr/>
          <p:nvPr/>
        </p:nvSpPr>
        <p:spPr>
          <a:xfrm rot="-5400000">
            <a:off x="2156867" y="5182274"/>
            <a:ext cx="13974265" cy="13956797"/>
          </a:xfrm>
          <a:custGeom>
            <a:avLst/>
            <a:gdLst/>
            <a:ahLst/>
            <a:cxnLst/>
            <a:rect l="l" t="t" r="r" b="b"/>
            <a:pathLst>
              <a:path w="13974265" h="13956797">
                <a:moveTo>
                  <a:pt x="0" y="0"/>
                </a:moveTo>
                <a:lnTo>
                  <a:pt x="13974266" y="0"/>
                </a:lnTo>
                <a:lnTo>
                  <a:pt x="13974266" y="13956797"/>
                </a:lnTo>
                <a:lnTo>
                  <a:pt x="0" y="13956797"/>
                </a:lnTo>
                <a:lnTo>
                  <a:pt x="0" y="0"/>
                </a:lnTo>
                <a:close/>
              </a:path>
            </a:pathLst>
          </a:custGeom>
          <a:blipFill>
            <a:blip r:embed="rId2"/>
            <a:stretch>
              <a:fillRect/>
            </a:stretch>
          </a:blipFill>
          <a:ln cap="sq">
            <a:noFill/>
            <a:prstDash val="solid"/>
            <a:miter/>
          </a:ln>
        </p:spPr>
      </p:sp>
      <p:sp>
        <p:nvSpPr>
          <p:cNvPr id="8" name="Freeform 8"/>
          <p:cNvSpPr/>
          <p:nvPr/>
        </p:nvSpPr>
        <p:spPr>
          <a:xfrm>
            <a:off x="17985031" y="215413"/>
            <a:ext cx="2002861" cy="495708"/>
          </a:xfrm>
          <a:custGeom>
            <a:avLst/>
            <a:gdLst/>
            <a:ahLst/>
            <a:cxnLst/>
            <a:rect l="l" t="t" r="r" b="b"/>
            <a:pathLst>
              <a:path w="2002861" h="495708">
                <a:moveTo>
                  <a:pt x="0" y="0"/>
                </a:moveTo>
                <a:lnTo>
                  <a:pt x="2002861" y="0"/>
                </a:lnTo>
                <a:lnTo>
                  <a:pt x="2002861" y="495708"/>
                </a:lnTo>
                <a:lnTo>
                  <a:pt x="0" y="495708"/>
                </a:lnTo>
                <a:lnTo>
                  <a:pt x="0" y="0"/>
                </a:lnTo>
                <a:close/>
              </a:path>
            </a:pathLst>
          </a:custGeom>
          <a:blipFill>
            <a:blip r:embed="rId3">
              <a:alphaModFix amt="0"/>
            </a:blip>
            <a:stretch>
              <a:fillRect/>
            </a:stretch>
          </a:blipFill>
        </p:spPr>
      </p:sp>
      <p:grpSp>
        <p:nvGrpSpPr>
          <p:cNvPr id="9" name="Group 9"/>
          <p:cNvGrpSpPr/>
          <p:nvPr/>
        </p:nvGrpSpPr>
        <p:grpSpPr>
          <a:xfrm>
            <a:off x="17985031" y="2108518"/>
            <a:ext cx="10986456" cy="6069964"/>
            <a:chOff x="0" y="0"/>
            <a:chExt cx="14648607" cy="8093286"/>
          </a:xfrm>
        </p:grpSpPr>
        <p:sp>
          <p:nvSpPr>
            <p:cNvPr id="10" name="TextBox 10"/>
            <p:cNvSpPr txBox="1"/>
            <p:nvPr/>
          </p:nvSpPr>
          <p:spPr>
            <a:xfrm>
              <a:off x="0" y="0"/>
              <a:ext cx="14648607"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Table of Contents</a:t>
              </a:r>
            </a:p>
          </p:txBody>
        </p:sp>
        <p:sp>
          <p:nvSpPr>
            <p:cNvPr id="11" name="TextBox 11"/>
            <p:cNvSpPr txBox="1"/>
            <p:nvPr/>
          </p:nvSpPr>
          <p:spPr>
            <a:xfrm>
              <a:off x="0" y="219350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Introduction</a:t>
              </a:r>
            </a:p>
          </p:txBody>
        </p:sp>
        <p:sp>
          <p:nvSpPr>
            <p:cNvPr id="12" name="TextBox 12"/>
            <p:cNvSpPr txBox="1"/>
            <p:nvPr/>
          </p:nvSpPr>
          <p:spPr>
            <a:xfrm>
              <a:off x="0" y="292502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3" name="TextBox 13"/>
            <p:cNvSpPr txBox="1"/>
            <p:nvPr/>
          </p:nvSpPr>
          <p:spPr>
            <a:xfrm>
              <a:off x="0" y="377084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About Us</a:t>
              </a:r>
            </a:p>
          </p:txBody>
        </p:sp>
        <p:sp>
          <p:nvSpPr>
            <p:cNvPr id="14" name="TextBox 14"/>
            <p:cNvSpPr txBox="1"/>
            <p:nvPr/>
          </p:nvSpPr>
          <p:spPr>
            <a:xfrm>
              <a:off x="0" y="450236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5" name="TextBox 15"/>
            <p:cNvSpPr txBox="1"/>
            <p:nvPr/>
          </p:nvSpPr>
          <p:spPr>
            <a:xfrm>
              <a:off x="0" y="534818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Our Projects</a:t>
              </a:r>
            </a:p>
          </p:txBody>
        </p:sp>
        <p:sp>
          <p:nvSpPr>
            <p:cNvPr id="16" name="TextBox 16"/>
            <p:cNvSpPr txBox="1"/>
            <p:nvPr/>
          </p:nvSpPr>
          <p:spPr>
            <a:xfrm>
              <a:off x="0" y="607970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7" name="TextBox 17"/>
            <p:cNvSpPr txBox="1"/>
            <p:nvPr/>
          </p:nvSpPr>
          <p:spPr>
            <a:xfrm>
              <a:off x="0" y="692552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Chapter Title</a:t>
              </a:r>
            </a:p>
          </p:txBody>
        </p:sp>
        <p:sp>
          <p:nvSpPr>
            <p:cNvPr id="18" name="TextBox 18"/>
            <p:cNvSpPr txBox="1"/>
            <p:nvPr/>
          </p:nvSpPr>
          <p:spPr>
            <a:xfrm>
              <a:off x="0" y="765704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3" name="TextBox 3"/>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4" name="TextBox 4"/>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5" name="TextBox 5"/>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6" name="TextBox 6"/>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grpSp>
        <p:nvGrpSpPr>
          <p:cNvPr id="7" name="Group 7"/>
          <p:cNvGrpSpPr/>
          <p:nvPr/>
        </p:nvGrpSpPr>
        <p:grpSpPr>
          <a:xfrm>
            <a:off x="349522" y="1250767"/>
            <a:ext cx="13960026" cy="8780334"/>
            <a:chOff x="0" y="0"/>
            <a:chExt cx="18613368" cy="11707112"/>
          </a:xfrm>
        </p:grpSpPr>
        <p:sp>
          <p:nvSpPr>
            <p:cNvPr id="8" name="TextBox 8"/>
            <p:cNvSpPr txBox="1"/>
            <p:nvPr/>
          </p:nvSpPr>
          <p:spPr>
            <a:xfrm>
              <a:off x="0" y="0"/>
              <a:ext cx="18613368" cy="2331309"/>
            </a:xfrm>
            <a:prstGeom prst="rect">
              <a:avLst/>
            </a:prstGeom>
          </p:spPr>
          <p:txBody>
            <a:bodyPr lIns="0" tIns="0" rIns="0" bIns="0" rtlCol="0" anchor="t">
              <a:spAutoFit/>
            </a:bodyPr>
            <a:lstStyle/>
            <a:p>
              <a:pPr marL="0" lvl="0" indent="0" algn="l">
                <a:lnSpc>
                  <a:spcPts val="11181"/>
                </a:lnSpc>
                <a:spcBef>
                  <a:spcPct val="0"/>
                </a:spcBef>
              </a:pPr>
              <a:r>
                <a:rPr lang="en-US" sz="11181" b="1">
                  <a:solidFill>
                    <a:srgbClr val="FFFFFF"/>
                  </a:solidFill>
                  <a:latin typeface="Futura Medium"/>
                  <a:ea typeface="Futura Medium"/>
                  <a:cs typeface="Futura Medium"/>
                  <a:sym typeface="Futura Medium"/>
                </a:rPr>
                <a:t>Table of Contents</a:t>
              </a:r>
            </a:p>
          </p:txBody>
        </p:sp>
        <p:sp>
          <p:nvSpPr>
            <p:cNvPr id="9" name="TextBox 9"/>
            <p:cNvSpPr txBox="1"/>
            <p:nvPr/>
          </p:nvSpPr>
          <p:spPr>
            <a:xfrm>
              <a:off x="0" y="2863841"/>
              <a:ext cx="16310064" cy="961786"/>
            </a:xfrm>
            <a:prstGeom prst="rect">
              <a:avLst/>
            </a:prstGeom>
          </p:spPr>
          <p:txBody>
            <a:bodyPr lIns="0" tIns="0" rIns="0" bIns="0" rtlCol="0" anchor="t">
              <a:spAutoFit/>
            </a:bodyPr>
            <a:lstStyle/>
            <a:p>
              <a:pPr marL="0" lvl="0" indent="0" algn="l">
                <a:lnSpc>
                  <a:spcPts val="4574"/>
                </a:lnSpc>
                <a:spcBef>
                  <a:spcPct val="0"/>
                </a:spcBef>
              </a:pPr>
              <a:r>
                <a:rPr lang="en-US" sz="4574" b="1">
                  <a:solidFill>
                    <a:srgbClr val="FFFFFF"/>
                  </a:solidFill>
                  <a:latin typeface="Futura Medium"/>
                  <a:ea typeface="Futura Medium"/>
                  <a:cs typeface="Futura Medium"/>
                  <a:sym typeface="Futura Medium"/>
                </a:rPr>
                <a:t>RAG là gì ?</a:t>
              </a:r>
            </a:p>
          </p:txBody>
        </p:sp>
        <p:sp>
          <p:nvSpPr>
            <p:cNvPr id="10" name="TextBox 10"/>
            <p:cNvSpPr txBox="1"/>
            <p:nvPr/>
          </p:nvSpPr>
          <p:spPr>
            <a:xfrm>
              <a:off x="0" y="3825628"/>
              <a:ext cx="16310064" cy="542215"/>
            </a:xfrm>
            <a:prstGeom prst="rect">
              <a:avLst/>
            </a:prstGeom>
          </p:spPr>
          <p:txBody>
            <a:bodyPr lIns="0" tIns="0" rIns="0" bIns="0" rtlCol="0" anchor="t">
              <a:spAutoFit/>
            </a:bodyPr>
            <a:lstStyle/>
            <a:p>
              <a:pPr marL="0" lvl="0" indent="0" algn="l">
                <a:lnSpc>
                  <a:spcPts val="2668"/>
                </a:lnSpc>
                <a:spcBef>
                  <a:spcPct val="0"/>
                </a:spcBef>
              </a:pPr>
              <a:endParaRPr/>
            </a:p>
          </p:txBody>
        </p:sp>
        <p:sp>
          <p:nvSpPr>
            <p:cNvPr id="11" name="TextBox 11"/>
            <p:cNvSpPr txBox="1"/>
            <p:nvPr/>
          </p:nvSpPr>
          <p:spPr>
            <a:xfrm>
              <a:off x="0" y="4900376"/>
              <a:ext cx="16310064" cy="2543247"/>
            </a:xfrm>
            <a:prstGeom prst="rect">
              <a:avLst/>
            </a:prstGeom>
          </p:spPr>
          <p:txBody>
            <a:bodyPr lIns="0" tIns="0" rIns="0" bIns="0" rtlCol="0" anchor="t">
              <a:spAutoFit/>
            </a:bodyPr>
            <a:lstStyle/>
            <a:p>
              <a:pPr algn="l">
                <a:lnSpc>
                  <a:spcPts val="4574"/>
                </a:lnSpc>
              </a:pPr>
              <a:r>
                <a:rPr lang="en-US" sz="4574" b="1">
                  <a:solidFill>
                    <a:srgbClr val="FFFFFF"/>
                  </a:solidFill>
                  <a:latin typeface="Futura Medium"/>
                  <a:ea typeface="Futura Medium"/>
                  <a:cs typeface="Futura Medium"/>
                  <a:sym typeface="Futura Medium"/>
                </a:rPr>
                <a:t>Ưu nhược điểm</a:t>
              </a:r>
            </a:p>
            <a:p>
              <a:pPr algn="l">
                <a:lnSpc>
                  <a:spcPts val="4574"/>
                </a:lnSpc>
              </a:pPr>
              <a:endParaRPr lang="en-US" sz="4574" b="1">
                <a:solidFill>
                  <a:srgbClr val="FFFFFF"/>
                </a:solidFill>
                <a:latin typeface="Futura Medium"/>
                <a:ea typeface="Futura Medium"/>
                <a:cs typeface="Futura Medium"/>
                <a:sym typeface="Futura Medium"/>
              </a:endParaRPr>
            </a:p>
            <a:p>
              <a:pPr marL="0" lvl="0" indent="0" algn="l">
                <a:lnSpc>
                  <a:spcPts val="4574"/>
                </a:lnSpc>
                <a:spcBef>
                  <a:spcPct val="0"/>
                </a:spcBef>
              </a:pPr>
              <a:r>
                <a:rPr lang="en-US" sz="4574" b="1">
                  <a:solidFill>
                    <a:srgbClr val="FFFFFF"/>
                  </a:solidFill>
                  <a:latin typeface="Futura Medium"/>
                  <a:ea typeface="Futura Medium"/>
                  <a:cs typeface="Futura Medium"/>
                  <a:sym typeface="Futura Medium"/>
                </a:rPr>
                <a:t>Lợi ích </a:t>
              </a:r>
            </a:p>
          </p:txBody>
        </p:sp>
        <p:sp>
          <p:nvSpPr>
            <p:cNvPr id="12" name="TextBox 12"/>
            <p:cNvSpPr txBox="1"/>
            <p:nvPr/>
          </p:nvSpPr>
          <p:spPr>
            <a:xfrm>
              <a:off x="0" y="5829887"/>
              <a:ext cx="16310064" cy="542215"/>
            </a:xfrm>
            <a:prstGeom prst="rect">
              <a:avLst/>
            </a:prstGeom>
          </p:spPr>
          <p:txBody>
            <a:bodyPr lIns="0" tIns="0" rIns="0" bIns="0" rtlCol="0" anchor="t">
              <a:spAutoFit/>
            </a:bodyPr>
            <a:lstStyle/>
            <a:p>
              <a:pPr marL="0" lvl="0" indent="0" algn="l">
                <a:lnSpc>
                  <a:spcPts val="2668"/>
                </a:lnSpc>
                <a:spcBef>
                  <a:spcPct val="0"/>
                </a:spcBef>
              </a:pPr>
              <a:endParaRPr/>
            </a:p>
          </p:txBody>
        </p:sp>
        <p:sp>
          <p:nvSpPr>
            <p:cNvPr id="13" name="TextBox 13"/>
            <p:cNvSpPr txBox="1"/>
            <p:nvPr/>
          </p:nvSpPr>
          <p:spPr>
            <a:xfrm>
              <a:off x="0" y="6904635"/>
              <a:ext cx="16310064" cy="4802477"/>
            </a:xfrm>
            <a:prstGeom prst="rect">
              <a:avLst/>
            </a:prstGeom>
          </p:spPr>
          <p:txBody>
            <a:bodyPr lIns="0" tIns="0" rIns="0" bIns="0" rtlCol="0" anchor="t">
              <a:spAutoFit/>
            </a:bodyPr>
            <a:lstStyle/>
            <a:p>
              <a:pPr algn="l">
                <a:lnSpc>
                  <a:spcPts val="4574"/>
                </a:lnSpc>
              </a:pPr>
              <a:endParaRPr/>
            </a:p>
            <a:p>
              <a:pPr algn="l">
                <a:lnSpc>
                  <a:spcPts val="4574"/>
                </a:lnSpc>
              </a:pPr>
              <a:endParaRPr/>
            </a:p>
            <a:p>
              <a:pPr algn="l">
                <a:lnSpc>
                  <a:spcPts val="4574"/>
                </a:lnSpc>
              </a:pPr>
              <a:r>
                <a:rPr lang="en-US" sz="4574">
                  <a:solidFill>
                    <a:srgbClr val="FFFFFF"/>
                  </a:solidFill>
                  <a:latin typeface="Futura"/>
                  <a:ea typeface="Futura"/>
                  <a:cs typeface="Futura"/>
                  <a:sym typeface="Futura"/>
                </a:rPr>
                <a:t>RAG Pipeline</a:t>
              </a:r>
            </a:p>
            <a:p>
              <a:pPr algn="l">
                <a:lnSpc>
                  <a:spcPts val="4574"/>
                </a:lnSpc>
              </a:pPr>
              <a:endParaRPr lang="en-US" sz="4574">
                <a:solidFill>
                  <a:srgbClr val="FFFFFF"/>
                </a:solidFill>
                <a:latin typeface="Futura"/>
                <a:ea typeface="Futura"/>
                <a:cs typeface="Futura"/>
                <a:sym typeface="Futura"/>
              </a:endParaRPr>
            </a:p>
            <a:p>
              <a:pPr algn="l">
                <a:lnSpc>
                  <a:spcPts val="4574"/>
                </a:lnSpc>
              </a:pPr>
              <a:endParaRPr lang="en-US" sz="4574">
                <a:solidFill>
                  <a:srgbClr val="FFFFFF"/>
                </a:solidFill>
                <a:latin typeface="Futura"/>
                <a:ea typeface="Futura"/>
                <a:cs typeface="Futura"/>
                <a:sym typeface="Futura"/>
              </a:endParaRPr>
            </a:p>
            <a:p>
              <a:pPr marL="0" lvl="0" indent="0" algn="l">
                <a:lnSpc>
                  <a:spcPts val="4574"/>
                </a:lnSpc>
                <a:spcBef>
                  <a:spcPct val="0"/>
                </a:spcBef>
              </a:pPr>
              <a:endParaRPr lang="en-US" sz="4574">
                <a:solidFill>
                  <a:srgbClr val="FFFFFF"/>
                </a:solidFill>
                <a:latin typeface="Futura"/>
                <a:ea typeface="Futura"/>
                <a:cs typeface="Futura"/>
                <a:sym typeface="Futura"/>
              </a:endParaRPr>
            </a:p>
          </p:txBody>
        </p:sp>
        <p:sp>
          <p:nvSpPr>
            <p:cNvPr id="14" name="TextBox 14"/>
            <p:cNvSpPr txBox="1"/>
            <p:nvPr/>
          </p:nvSpPr>
          <p:spPr>
            <a:xfrm>
              <a:off x="0" y="7834147"/>
              <a:ext cx="16310064" cy="542215"/>
            </a:xfrm>
            <a:prstGeom prst="rect">
              <a:avLst/>
            </a:prstGeom>
          </p:spPr>
          <p:txBody>
            <a:bodyPr lIns="0" tIns="0" rIns="0" bIns="0" rtlCol="0" anchor="t">
              <a:spAutoFit/>
            </a:bodyPr>
            <a:lstStyle/>
            <a:p>
              <a:pPr marL="0" lvl="0" indent="0" algn="l">
                <a:lnSpc>
                  <a:spcPts val="2668"/>
                </a:lnSpc>
                <a:spcBef>
                  <a:spcPct val="0"/>
                </a:spcBef>
              </a:pPr>
              <a:endParaRPr/>
            </a:p>
          </p:txBody>
        </p:sp>
        <p:sp>
          <p:nvSpPr>
            <p:cNvPr id="15" name="TextBox 15"/>
            <p:cNvSpPr txBox="1"/>
            <p:nvPr/>
          </p:nvSpPr>
          <p:spPr>
            <a:xfrm>
              <a:off x="0" y="9838406"/>
              <a:ext cx="16310064" cy="542215"/>
            </a:xfrm>
            <a:prstGeom prst="rect">
              <a:avLst/>
            </a:prstGeom>
          </p:spPr>
          <p:txBody>
            <a:bodyPr lIns="0" tIns="0" rIns="0" bIns="0" rtlCol="0" anchor="t">
              <a:spAutoFit/>
            </a:bodyPr>
            <a:lstStyle/>
            <a:p>
              <a:pPr marL="0" lvl="0" indent="0" algn="l">
                <a:lnSpc>
                  <a:spcPts val="2668"/>
                </a:lnSpc>
                <a:spcBef>
                  <a:spcPct val="0"/>
                </a:spcBef>
              </a:pPr>
              <a:endParaRPr/>
            </a:p>
          </p:txBody>
        </p:sp>
      </p:grpSp>
      <p:sp>
        <p:nvSpPr>
          <p:cNvPr id="16" name="Freeform 16"/>
          <p:cNvSpPr/>
          <p:nvPr/>
        </p:nvSpPr>
        <p:spPr>
          <a:xfrm>
            <a:off x="17845016" y="-1716627"/>
            <a:ext cx="12262478" cy="13720255"/>
          </a:xfrm>
          <a:custGeom>
            <a:avLst/>
            <a:gdLst/>
            <a:ahLst/>
            <a:cxnLst/>
            <a:rect l="l" t="t" r="r" b="b"/>
            <a:pathLst>
              <a:path w="12262478" h="13720255">
                <a:moveTo>
                  <a:pt x="0" y="0"/>
                </a:moveTo>
                <a:lnTo>
                  <a:pt x="12262478" y="0"/>
                </a:lnTo>
                <a:lnTo>
                  <a:pt x="12262478" y="13720254"/>
                </a:lnTo>
                <a:lnTo>
                  <a:pt x="0" y="13720254"/>
                </a:lnTo>
                <a:lnTo>
                  <a:pt x="0" y="0"/>
                </a:lnTo>
                <a:close/>
              </a:path>
            </a:pathLst>
          </a:custGeom>
          <a:blipFill>
            <a:blip r:embed="rId2">
              <a:alphaModFix amt="0"/>
            </a:blip>
            <a:stretch>
              <a:fillRect/>
            </a:stretch>
          </a:blipFill>
        </p:spPr>
      </p:sp>
      <p:sp>
        <p:nvSpPr>
          <p:cNvPr id="17" name="TextBox 17"/>
          <p:cNvSpPr txBox="1"/>
          <p:nvPr/>
        </p:nvSpPr>
        <p:spPr>
          <a:xfrm>
            <a:off x="17845016" y="3781408"/>
            <a:ext cx="16215196"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alpha val="0"/>
                  </a:srgbClr>
                </a:solidFill>
                <a:latin typeface="Futura"/>
                <a:ea typeface="Futura"/>
                <a:cs typeface="Futura"/>
                <a:sym typeface="Futura"/>
              </a:rPr>
              <a:t>INTRODUCTION</a:t>
            </a:r>
          </a:p>
        </p:txBody>
      </p:sp>
      <p:sp>
        <p:nvSpPr>
          <p:cNvPr id="18" name="Freeform 18"/>
          <p:cNvSpPr/>
          <p:nvPr/>
        </p:nvSpPr>
        <p:spPr>
          <a:xfrm>
            <a:off x="16941762" y="-318525"/>
            <a:ext cx="1806507" cy="1806507"/>
          </a:xfrm>
          <a:custGeom>
            <a:avLst/>
            <a:gdLst/>
            <a:ahLst/>
            <a:cxnLst/>
            <a:rect l="l" t="t" r="r" b="b"/>
            <a:pathLst>
              <a:path w="1806507" h="1806507">
                <a:moveTo>
                  <a:pt x="0" y="0"/>
                </a:moveTo>
                <a:lnTo>
                  <a:pt x="1806508" y="0"/>
                </a:lnTo>
                <a:lnTo>
                  <a:pt x="1806508" y="1806508"/>
                </a:lnTo>
                <a:lnTo>
                  <a:pt x="0" y="1806508"/>
                </a:lnTo>
                <a:lnTo>
                  <a:pt x="0" y="0"/>
                </a:lnTo>
                <a:close/>
              </a:path>
            </a:pathLst>
          </a:custGeom>
          <a:blipFill>
            <a:blip r:embed="rId3"/>
            <a:stretch>
              <a:fillRect/>
            </a:stretch>
          </a:blipFill>
        </p:spPr>
      </p:sp>
      <p:sp>
        <p:nvSpPr>
          <p:cNvPr id="19" name="Freeform 19"/>
          <p:cNvSpPr/>
          <p:nvPr/>
        </p:nvSpPr>
        <p:spPr>
          <a:xfrm>
            <a:off x="12262283" y="1626997"/>
            <a:ext cx="8070263" cy="8060175"/>
          </a:xfrm>
          <a:custGeom>
            <a:avLst/>
            <a:gdLst/>
            <a:ahLst/>
            <a:cxnLst/>
            <a:rect l="l" t="t" r="r" b="b"/>
            <a:pathLst>
              <a:path w="8070263" h="8060175">
                <a:moveTo>
                  <a:pt x="0" y="0"/>
                </a:moveTo>
                <a:lnTo>
                  <a:pt x="8070263" y="0"/>
                </a:lnTo>
                <a:lnTo>
                  <a:pt x="8070263" y="8060175"/>
                </a:lnTo>
                <a:lnTo>
                  <a:pt x="0" y="8060175"/>
                </a:lnTo>
                <a:lnTo>
                  <a:pt x="0" y="0"/>
                </a:lnTo>
                <a:close/>
              </a:path>
            </a:pathLst>
          </a:custGeom>
          <a:blipFill>
            <a:blip r:embed="rId4"/>
            <a:stretch>
              <a:fillRect/>
            </a:stretch>
          </a:blipFill>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8124255" y="2516578"/>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2"/>
            <a:stretch>
              <a:fillRect/>
            </a:stretch>
          </a:blipFill>
        </p:spPr>
      </p:sp>
      <p:sp>
        <p:nvSpPr>
          <p:cNvPr id="3" name="Freeform 3"/>
          <p:cNvSpPr/>
          <p:nvPr/>
        </p:nvSpPr>
        <p:spPr>
          <a:xfrm>
            <a:off x="18124255" y="4684569"/>
            <a:ext cx="914276" cy="914276"/>
          </a:xfrm>
          <a:custGeom>
            <a:avLst/>
            <a:gdLst/>
            <a:ahLst/>
            <a:cxnLst/>
            <a:rect l="l" t="t" r="r" b="b"/>
            <a:pathLst>
              <a:path w="914276" h="914276">
                <a:moveTo>
                  <a:pt x="0" y="0"/>
                </a:moveTo>
                <a:lnTo>
                  <a:pt x="914276" y="0"/>
                </a:lnTo>
                <a:lnTo>
                  <a:pt x="914276" y="914276"/>
                </a:lnTo>
                <a:lnTo>
                  <a:pt x="0" y="914276"/>
                </a:lnTo>
                <a:lnTo>
                  <a:pt x="0" y="0"/>
                </a:lnTo>
                <a:close/>
              </a:path>
            </a:pathLst>
          </a:custGeom>
          <a:blipFill>
            <a:blip r:embed="rId2"/>
            <a:stretch>
              <a:fillRect/>
            </a:stretch>
          </a:blipFill>
        </p:spPr>
      </p:sp>
      <p:sp>
        <p:nvSpPr>
          <p:cNvPr id="4" name="Freeform 4"/>
          <p:cNvSpPr/>
          <p:nvPr/>
        </p:nvSpPr>
        <p:spPr>
          <a:xfrm>
            <a:off x="18124255" y="6856145"/>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2"/>
            <a:stretch>
              <a:fillRect/>
            </a:stretch>
          </a:blipFill>
        </p:spPr>
      </p:sp>
      <p:grpSp>
        <p:nvGrpSpPr>
          <p:cNvPr id="5" name="Group 5"/>
          <p:cNvGrpSpPr/>
          <p:nvPr/>
        </p:nvGrpSpPr>
        <p:grpSpPr>
          <a:xfrm>
            <a:off x="18124255" y="2557145"/>
            <a:ext cx="8115300" cy="5595619"/>
            <a:chOff x="0" y="0"/>
            <a:chExt cx="10820400" cy="7460826"/>
          </a:xfrm>
        </p:grpSpPr>
        <p:sp>
          <p:nvSpPr>
            <p:cNvPr id="6" name="TextBox 6"/>
            <p:cNvSpPr txBox="1"/>
            <p:nvPr/>
          </p:nvSpPr>
          <p:spPr>
            <a:xfrm>
              <a:off x="0" y="0"/>
              <a:ext cx="10820400" cy="3269826"/>
            </a:xfrm>
            <a:prstGeom prst="rect">
              <a:avLst/>
            </a:prstGeom>
          </p:spPr>
          <p:txBody>
            <a:bodyPr lIns="0" tIns="0" rIns="0" bIns="0" rtlCol="0" anchor="t">
              <a:spAutoFit/>
            </a:bodyPr>
            <a:lstStyle/>
            <a:p>
              <a:pPr marL="0" lvl="0" indent="0" algn="l">
                <a:lnSpc>
                  <a:spcPts val="8799"/>
                </a:lnSpc>
                <a:spcBef>
                  <a:spcPct val="0"/>
                </a:spcBef>
              </a:pPr>
              <a:r>
                <a:rPr lang="en-US" sz="8799" b="1" u="none" strike="noStrike">
                  <a:solidFill>
                    <a:srgbClr val="FFFFFF">
                      <a:alpha val="0"/>
                    </a:srgbClr>
                  </a:solidFill>
                  <a:latin typeface="Futura Medium"/>
                  <a:ea typeface="Futura Medium"/>
                  <a:cs typeface="Futura Medium"/>
                  <a:sym typeface="Futura Medium"/>
                </a:rPr>
                <a:t>Welcome To Presentation</a:t>
              </a:r>
            </a:p>
          </p:txBody>
        </p:sp>
        <p:sp>
          <p:nvSpPr>
            <p:cNvPr id="7" name="TextBox 7"/>
            <p:cNvSpPr txBox="1"/>
            <p:nvPr/>
          </p:nvSpPr>
          <p:spPr>
            <a:xfrm>
              <a:off x="0" y="3222201"/>
              <a:ext cx="9883048" cy="42386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8" name="Freeform 8"/>
          <p:cNvSpPr/>
          <p:nvPr/>
        </p:nvSpPr>
        <p:spPr>
          <a:xfrm rot="5400000">
            <a:off x="-12195667" y="-1121503"/>
            <a:ext cx="12545689" cy="12530007"/>
          </a:xfrm>
          <a:custGeom>
            <a:avLst/>
            <a:gdLst/>
            <a:ahLst/>
            <a:cxnLst/>
            <a:rect l="l" t="t" r="r" b="b"/>
            <a:pathLst>
              <a:path w="12545689" h="12530007">
                <a:moveTo>
                  <a:pt x="0" y="0"/>
                </a:moveTo>
                <a:lnTo>
                  <a:pt x="12545689" y="0"/>
                </a:lnTo>
                <a:lnTo>
                  <a:pt x="12545689" y="12530006"/>
                </a:lnTo>
                <a:lnTo>
                  <a:pt x="0" y="12530006"/>
                </a:lnTo>
                <a:lnTo>
                  <a:pt x="0" y="0"/>
                </a:lnTo>
                <a:close/>
              </a:path>
            </a:pathLst>
          </a:custGeom>
          <a:blipFill>
            <a:blip r:embed="rId3">
              <a:alphaModFix amt="0"/>
            </a:blip>
            <a:stretch>
              <a:fillRect/>
            </a:stretch>
          </a:blipFill>
          <a:ln cap="sq">
            <a:noFill/>
            <a:prstDash val="solid"/>
            <a:miter/>
          </a:ln>
        </p:spPr>
      </p:sp>
      <p:sp>
        <p:nvSpPr>
          <p:cNvPr id="9" name="Freeform 9"/>
          <p:cNvSpPr/>
          <p:nvPr/>
        </p:nvSpPr>
        <p:spPr>
          <a:xfrm>
            <a:off x="9144000" y="-1716627"/>
            <a:ext cx="12262478" cy="13720255"/>
          </a:xfrm>
          <a:custGeom>
            <a:avLst/>
            <a:gdLst/>
            <a:ahLst/>
            <a:cxnLst/>
            <a:rect l="l" t="t" r="r" b="b"/>
            <a:pathLst>
              <a:path w="12262478" h="13720255">
                <a:moveTo>
                  <a:pt x="0" y="0"/>
                </a:moveTo>
                <a:lnTo>
                  <a:pt x="12262478" y="0"/>
                </a:lnTo>
                <a:lnTo>
                  <a:pt x="12262478" y="13720254"/>
                </a:lnTo>
                <a:lnTo>
                  <a:pt x="0" y="13720254"/>
                </a:lnTo>
                <a:lnTo>
                  <a:pt x="0" y="0"/>
                </a:lnTo>
                <a:close/>
              </a:path>
            </a:pathLst>
          </a:custGeom>
          <a:blipFill>
            <a:blip r:embed="rId4"/>
            <a:stretch>
              <a:fillRect/>
            </a:stretch>
          </a:blipFill>
        </p:spPr>
      </p:sp>
      <p:grpSp>
        <p:nvGrpSpPr>
          <p:cNvPr id="10" name="Group 10"/>
          <p:cNvGrpSpPr/>
          <p:nvPr/>
        </p:nvGrpSpPr>
        <p:grpSpPr>
          <a:xfrm>
            <a:off x="-10644274" y="2108518"/>
            <a:ext cx="10986456" cy="6069964"/>
            <a:chOff x="0" y="0"/>
            <a:chExt cx="14648607" cy="8093286"/>
          </a:xfrm>
        </p:grpSpPr>
        <p:sp>
          <p:nvSpPr>
            <p:cNvPr id="11" name="TextBox 11"/>
            <p:cNvSpPr txBox="1"/>
            <p:nvPr/>
          </p:nvSpPr>
          <p:spPr>
            <a:xfrm>
              <a:off x="0" y="0"/>
              <a:ext cx="14648607"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Table of Contents</a:t>
              </a:r>
            </a:p>
          </p:txBody>
        </p:sp>
        <p:sp>
          <p:nvSpPr>
            <p:cNvPr id="12" name="TextBox 12"/>
            <p:cNvSpPr txBox="1"/>
            <p:nvPr/>
          </p:nvSpPr>
          <p:spPr>
            <a:xfrm>
              <a:off x="0" y="219350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Introduction</a:t>
              </a:r>
            </a:p>
          </p:txBody>
        </p:sp>
        <p:sp>
          <p:nvSpPr>
            <p:cNvPr id="13" name="TextBox 13"/>
            <p:cNvSpPr txBox="1"/>
            <p:nvPr/>
          </p:nvSpPr>
          <p:spPr>
            <a:xfrm>
              <a:off x="0" y="292502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4" name="TextBox 14"/>
            <p:cNvSpPr txBox="1"/>
            <p:nvPr/>
          </p:nvSpPr>
          <p:spPr>
            <a:xfrm>
              <a:off x="0" y="377084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About Us</a:t>
              </a:r>
            </a:p>
          </p:txBody>
        </p:sp>
        <p:sp>
          <p:nvSpPr>
            <p:cNvPr id="15" name="TextBox 15"/>
            <p:cNvSpPr txBox="1"/>
            <p:nvPr/>
          </p:nvSpPr>
          <p:spPr>
            <a:xfrm>
              <a:off x="0" y="450236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6" name="TextBox 16"/>
            <p:cNvSpPr txBox="1"/>
            <p:nvPr/>
          </p:nvSpPr>
          <p:spPr>
            <a:xfrm>
              <a:off x="0" y="534818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Our Projects</a:t>
              </a:r>
            </a:p>
          </p:txBody>
        </p:sp>
        <p:sp>
          <p:nvSpPr>
            <p:cNvPr id="17" name="TextBox 17"/>
            <p:cNvSpPr txBox="1"/>
            <p:nvPr/>
          </p:nvSpPr>
          <p:spPr>
            <a:xfrm>
              <a:off x="0" y="607970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sp>
          <p:nvSpPr>
            <p:cNvPr id="18" name="TextBox 18"/>
            <p:cNvSpPr txBox="1"/>
            <p:nvPr/>
          </p:nvSpPr>
          <p:spPr>
            <a:xfrm>
              <a:off x="0" y="6925521"/>
              <a:ext cx="12835921"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FFFFFF">
                      <a:alpha val="0"/>
                    </a:srgbClr>
                  </a:solidFill>
                  <a:latin typeface="Futura Medium"/>
                  <a:ea typeface="Futura Medium"/>
                  <a:cs typeface="Futura Medium"/>
                  <a:sym typeface="Futura Medium"/>
                </a:rPr>
                <a:t>Chapter Title</a:t>
              </a:r>
            </a:p>
          </p:txBody>
        </p:sp>
        <p:sp>
          <p:nvSpPr>
            <p:cNvPr id="19" name="TextBox 19"/>
            <p:cNvSpPr txBox="1"/>
            <p:nvPr/>
          </p:nvSpPr>
          <p:spPr>
            <a:xfrm>
              <a:off x="0" y="7657041"/>
              <a:ext cx="12835921" cy="436245"/>
            </a:xfrm>
            <a:prstGeom prst="rect">
              <a:avLst/>
            </a:prstGeom>
          </p:spPr>
          <p:txBody>
            <a:bodyPr lIns="0" tIns="0" rIns="0" bIns="0" rtlCol="0" anchor="t">
              <a:spAutoFit/>
            </a:bodyPr>
            <a:lstStyle/>
            <a:p>
              <a:pPr marL="0" lvl="0" indent="0" algn="l">
                <a:lnSpc>
                  <a:spcPts val="2100"/>
                </a:lnSpc>
                <a:spcBef>
                  <a:spcPct val="0"/>
                </a:spcBef>
              </a:pPr>
              <a:r>
                <a:rPr lang="en-US" sz="2100" b="1">
                  <a:solidFill>
                    <a:srgbClr val="FFFFFF">
                      <a:alpha val="0"/>
                    </a:srgbClr>
                  </a:solidFill>
                  <a:latin typeface="Futura Medium"/>
                  <a:ea typeface="Futura Medium"/>
                  <a:cs typeface="Futura Medium"/>
                  <a:sym typeface="Futura Medium"/>
                </a:rPr>
                <a:t>Elaborate on your topic here.</a:t>
              </a:r>
            </a:p>
          </p:txBody>
        </p:sp>
      </p:grpSp>
      <p:sp>
        <p:nvSpPr>
          <p:cNvPr id="26" name="TextBox 26"/>
          <p:cNvSpPr txBox="1"/>
          <p:nvPr/>
        </p:nvSpPr>
        <p:spPr>
          <a:xfrm>
            <a:off x="6876827" y="3781408"/>
            <a:ext cx="4534346"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solidFill>
                <a:latin typeface="Futura"/>
                <a:ea typeface="Futura"/>
                <a:cs typeface="Futura"/>
                <a:sym typeface="Futura"/>
              </a:rPr>
              <a:t>RAG</a:t>
            </a:r>
          </a:p>
        </p:txBody>
      </p:sp>
      <p:sp>
        <p:nvSpPr>
          <p:cNvPr id="27" name="Freeform 27"/>
          <p:cNvSpPr/>
          <p:nvPr/>
        </p:nvSpPr>
        <p:spPr>
          <a:xfrm>
            <a:off x="18124255" y="341805"/>
            <a:ext cx="10909453" cy="10565020"/>
          </a:xfrm>
          <a:custGeom>
            <a:avLst/>
            <a:gdLst/>
            <a:ahLst/>
            <a:cxnLst/>
            <a:rect l="l" t="t" r="r" b="b"/>
            <a:pathLst>
              <a:path w="10909453" h="10565020">
                <a:moveTo>
                  <a:pt x="0" y="0"/>
                </a:moveTo>
                <a:lnTo>
                  <a:pt x="10909453" y="0"/>
                </a:lnTo>
                <a:lnTo>
                  <a:pt x="10909453" y="10565020"/>
                </a:lnTo>
                <a:lnTo>
                  <a:pt x="0" y="10565020"/>
                </a:lnTo>
                <a:lnTo>
                  <a:pt x="0" y="0"/>
                </a:lnTo>
                <a:close/>
              </a:path>
            </a:pathLst>
          </a:custGeom>
          <a:blipFill>
            <a:blip r:embed="rId5"/>
            <a:stretch>
              <a:fillRect l="-32676" t="-31241" r="-58090"/>
            </a:stretch>
          </a:blipFill>
        </p:spPr>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0800000">
            <a:off x="-4141074" y="-1914219"/>
            <a:ext cx="12262478" cy="13720255"/>
          </a:xfrm>
          <a:custGeom>
            <a:avLst/>
            <a:gdLst/>
            <a:ahLst/>
            <a:cxnLst/>
            <a:rect l="l" t="t" r="r" b="b"/>
            <a:pathLst>
              <a:path w="12262478" h="13720255">
                <a:moveTo>
                  <a:pt x="0" y="0"/>
                </a:moveTo>
                <a:lnTo>
                  <a:pt x="12262478" y="0"/>
                </a:lnTo>
                <a:lnTo>
                  <a:pt x="12262478" y="13720255"/>
                </a:lnTo>
                <a:lnTo>
                  <a:pt x="0" y="13720255"/>
                </a:lnTo>
                <a:lnTo>
                  <a:pt x="0" y="0"/>
                </a:lnTo>
                <a:close/>
              </a:path>
            </a:pathLst>
          </a:custGeom>
          <a:blipFill>
            <a:blip r:embed="rId2"/>
            <a:stretch>
              <a:fillRect/>
            </a:stretch>
          </a:blipFill>
        </p:spPr>
      </p:sp>
      <p:sp>
        <p:nvSpPr>
          <p:cNvPr id="3" name="Freeform 3"/>
          <p:cNvSpPr/>
          <p:nvPr/>
        </p:nvSpPr>
        <p:spPr>
          <a:xfrm>
            <a:off x="17830862" y="2516578"/>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3"/>
            <a:stretch>
              <a:fillRect/>
            </a:stretch>
          </a:blipFill>
        </p:spPr>
      </p:sp>
      <p:grpSp>
        <p:nvGrpSpPr>
          <p:cNvPr id="4" name="Group 4"/>
          <p:cNvGrpSpPr/>
          <p:nvPr/>
        </p:nvGrpSpPr>
        <p:grpSpPr>
          <a:xfrm>
            <a:off x="8212617" y="1837735"/>
            <a:ext cx="9618245" cy="7025429"/>
            <a:chOff x="0" y="0"/>
            <a:chExt cx="12824327" cy="9367239"/>
          </a:xfrm>
        </p:grpSpPr>
        <p:sp>
          <p:nvSpPr>
            <p:cNvPr id="5" name="TextBox 5"/>
            <p:cNvSpPr txBox="1"/>
            <p:nvPr/>
          </p:nvSpPr>
          <p:spPr>
            <a:xfrm>
              <a:off x="0" y="0"/>
              <a:ext cx="12824327" cy="5769431"/>
            </a:xfrm>
            <a:prstGeom prst="rect">
              <a:avLst/>
            </a:prstGeom>
          </p:spPr>
          <p:txBody>
            <a:bodyPr lIns="0" tIns="0" rIns="0" bIns="0" rtlCol="0" anchor="t">
              <a:spAutoFit/>
            </a:bodyPr>
            <a:lstStyle/>
            <a:p>
              <a:pPr marL="0" lvl="0" indent="0" algn="l">
                <a:lnSpc>
                  <a:spcPts val="10344"/>
                </a:lnSpc>
                <a:spcBef>
                  <a:spcPct val="0"/>
                </a:spcBef>
              </a:pPr>
              <a:r>
                <a:rPr lang="en-US" sz="10344" b="1">
                  <a:solidFill>
                    <a:srgbClr val="FFFFFF"/>
                  </a:solidFill>
                  <a:latin typeface="Futura Medium"/>
                  <a:ea typeface="Futura Medium"/>
                  <a:cs typeface="Futura Medium"/>
                  <a:sym typeface="Futura Medium"/>
                </a:rPr>
                <a:t>Retrieval-Augmented Generation</a:t>
              </a:r>
            </a:p>
          </p:txBody>
        </p:sp>
        <p:sp>
          <p:nvSpPr>
            <p:cNvPr id="6" name="TextBox 6"/>
            <p:cNvSpPr txBox="1"/>
            <p:nvPr/>
          </p:nvSpPr>
          <p:spPr>
            <a:xfrm>
              <a:off x="0" y="5781520"/>
              <a:ext cx="11713378" cy="3585719"/>
            </a:xfrm>
            <a:prstGeom prst="rect">
              <a:avLst/>
            </a:prstGeom>
          </p:spPr>
          <p:txBody>
            <a:bodyPr lIns="0" tIns="0" rIns="0" bIns="0" rtlCol="0" anchor="t">
              <a:spAutoFit/>
            </a:bodyPr>
            <a:lstStyle/>
            <a:p>
              <a:pPr algn="l">
                <a:lnSpc>
                  <a:spcPts val="2962"/>
                </a:lnSpc>
              </a:pPr>
              <a:r>
                <a:rPr lang="en-US" sz="2468" b="1">
                  <a:solidFill>
                    <a:srgbClr val="FFFFFF"/>
                  </a:solidFill>
                  <a:latin typeface="Futura Medium"/>
                  <a:ea typeface="Futura Medium"/>
                  <a:cs typeface="Futura Medium"/>
                  <a:sym typeface="Futura Medium"/>
                </a:rPr>
                <a:t>RAG (Retrieval-Augmented Generation) là một phương pháp kết hợp giữa truy xuất thông tin (retrieval) và tạo sinh văn bản (generation) để tạo ra các câu trả lời chính xác và có ngữ cảnh. Phương pháp này được sử dụng rộng rãi trong các hệ thống chatbot, hỏi đáp dựa trên tài liệu, hoặc bất kỳ ứng dụng nào cần sinh văn bản dựa trên dữ liệu.</a:t>
              </a:r>
            </a:p>
            <a:p>
              <a:pPr marL="0" lvl="0" indent="0" algn="l">
                <a:lnSpc>
                  <a:spcPts val="2962"/>
                </a:lnSpc>
              </a:pPr>
              <a:endParaRPr lang="en-US" sz="2468" b="1">
                <a:solidFill>
                  <a:srgbClr val="FFFFFF"/>
                </a:solidFill>
                <a:latin typeface="Futura Medium"/>
                <a:ea typeface="Futura Medium"/>
                <a:cs typeface="Futura Medium"/>
                <a:sym typeface="Futura Medium"/>
              </a:endParaRPr>
            </a:p>
          </p:txBody>
        </p:sp>
      </p:grpSp>
      <p:sp>
        <p:nvSpPr>
          <p:cNvPr id="7" name="TextBox 7"/>
          <p:cNvSpPr txBox="1"/>
          <p:nvPr/>
        </p:nvSpPr>
        <p:spPr>
          <a:xfrm>
            <a:off x="-15873015" y="3781408"/>
            <a:ext cx="16215196"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FFFFFF">
                    <a:alpha val="0"/>
                  </a:srgbClr>
                </a:solidFill>
                <a:latin typeface="Futura"/>
                <a:ea typeface="Futura"/>
                <a:cs typeface="Futura"/>
                <a:sym typeface="Futura"/>
              </a:rPr>
              <a:t>INTRODUCTION</a:t>
            </a:r>
          </a:p>
        </p:txBody>
      </p:sp>
      <p:sp>
        <p:nvSpPr>
          <p:cNvPr id="9" name="Freeform 9"/>
          <p:cNvSpPr/>
          <p:nvPr/>
        </p:nvSpPr>
        <p:spPr>
          <a:xfrm>
            <a:off x="17830862" y="4684569"/>
            <a:ext cx="914276" cy="914276"/>
          </a:xfrm>
          <a:custGeom>
            <a:avLst/>
            <a:gdLst/>
            <a:ahLst/>
            <a:cxnLst/>
            <a:rect l="l" t="t" r="r" b="b"/>
            <a:pathLst>
              <a:path w="914276" h="914276">
                <a:moveTo>
                  <a:pt x="0" y="0"/>
                </a:moveTo>
                <a:lnTo>
                  <a:pt x="914276" y="0"/>
                </a:lnTo>
                <a:lnTo>
                  <a:pt x="914276" y="914276"/>
                </a:lnTo>
                <a:lnTo>
                  <a:pt x="0" y="914276"/>
                </a:lnTo>
                <a:lnTo>
                  <a:pt x="0" y="0"/>
                </a:lnTo>
                <a:close/>
              </a:path>
            </a:pathLst>
          </a:custGeom>
          <a:blipFill>
            <a:blip r:embed="rId3"/>
            <a:stretch>
              <a:fillRect/>
            </a:stretch>
          </a:blipFill>
        </p:spPr>
      </p:sp>
      <p:sp>
        <p:nvSpPr>
          <p:cNvPr id="10" name="Freeform 10"/>
          <p:cNvSpPr/>
          <p:nvPr/>
        </p:nvSpPr>
        <p:spPr>
          <a:xfrm>
            <a:off x="17830862" y="6856145"/>
            <a:ext cx="914276" cy="914276"/>
          </a:xfrm>
          <a:custGeom>
            <a:avLst/>
            <a:gdLst/>
            <a:ahLst/>
            <a:cxnLst/>
            <a:rect l="l" t="t" r="r" b="b"/>
            <a:pathLst>
              <a:path w="914276" h="914276">
                <a:moveTo>
                  <a:pt x="0" y="0"/>
                </a:moveTo>
                <a:lnTo>
                  <a:pt x="914276" y="0"/>
                </a:lnTo>
                <a:lnTo>
                  <a:pt x="914276" y="914277"/>
                </a:lnTo>
                <a:lnTo>
                  <a:pt x="0" y="914277"/>
                </a:lnTo>
                <a:lnTo>
                  <a:pt x="0" y="0"/>
                </a:lnTo>
                <a:close/>
              </a:path>
            </a:pathLst>
          </a:custGeom>
          <a:blipFill>
            <a:blip r:embed="rId3"/>
            <a:stretch>
              <a:fillRect/>
            </a:stretch>
          </a:blipFill>
        </p:spPr>
      </p:sp>
      <p:grpSp>
        <p:nvGrpSpPr>
          <p:cNvPr id="11" name="Group 11"/>
          <p:cNvGrpSpPr/>
          <p:nvPr/>
        </p:nvGrpSpPr>
        <p:grpSpPr>
          <a:xfrm>
            <a:off x="17993307" y="2737350"/>
            <a:ext cx="589385" cy="472732"/>
            <a:chOff x="0" y="0"/>
            <a:chExt cx="785847" cy="630310"/>
          </a:xfrm>
        </p:grpSpPr>
        <p:sp>
          <p:nvSpPr>
            <p:cNvPr id="12" name="TextBox 12"/>
            <p:cNvSpPr txBox="1"/>
            <p:nvPr/>
          </p:nvSpPr>
          <p:spPr>
            <a:xfrm>
              <a:off x="0" y="-9525"/>
              <a:ext cx="785847" cy="354383"/>
            </a:xfrm>
            <a:prstGeom prst="rect">
              <a:avLst/>
            </a:prstGeom>
          </p:spPr>
          <p:txBody>
            <a:bodyPr lIns="0" tIns="0" rIns="0" bIns="0" rtlCol="0" anchor="t">
              <a:spAutoFit/>
            </a:bodyPr>
            <a:lstStyle/>
            <a:p>
              <a:pPr marL="0" lvl="0" indent="0" algn="l">
                <a:lnSpc>
                  <a:spcPts val="925"/>
                </a:lnSpc>
                <a:spcBef>
                  <a:spcPct val="0"/>
                </a:spcBef>
              </a:pPr>
              <a:r>
                <a:rPr lang="en-US" sz="925" b="1" u="none" strike="noStrike">
                  <a:solidFill>
                    <a:srgbClr val="000000">
                      <a:alpha val="0"/>
                    </a:srgbClr>
                  </a:solidFill>
                  <a:latin typeface="Futura Ultra-Bold"/>
                  <a:ea typeface="Futura Ultra-Bold"/>
                  <a:cs typeface="Futura Ultra-Bold"/>
                  <a:sym typeface="Futura Ultra-Bold"/>
                </a:rPr>
                <a:t>Who we are?</a:t>
              </a:r>
            </a:p>
          </p:txBody>
        </p:sp>
        <p:sp>
          <p:nvSpPr>
            <p:cNvPr id="13" name="TextBox 13"/>
            <p:cNvSpPr txBox="1"/>
            <p:nvPr/>
          </p:nvSpPr>
          <p:spPr>
            <a:xfrm>
              <a:off x="0" y="405249"/>
              <a:ext cx="785847" cy="225061"/>
            </a:xfrm>
            <a:prstGeom prst="rect">
              <a:avLst/>
            </a:prstGeom>
          </p:spPr>
          <p:txBody>
            <a:bodyPr lIns="0" tIns="0" rIns="0" bIns="0" rtlCol="0" anchor="t">
              <a:spAutoFit/>
            </a:bodyPr>
            <a:lstStyle/>
            <a:p>
              <a:pPr marL="0" lvl="0" indent="0" algn="l">
                <a:lnSpc>
                  <a:spcPts val="323"/>
                </a:lnSpc>
                <a:spcBef>
                  <a:spcPct val="0"/>
                </a:spcBef>
              </a:pPr>
              <a:r>
                <a:rPr lang="en-US" sz="269"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grpSp>
        <p:nvGrpSpPr>
          <p:cNvPr id="14" name="Group 14"/>
          <p:cNvGrpSpPr/>
          <p:nvPr/>
        </p:nvGrpSpPr>
        <p:grpSpPr>
          <a:xfrm>
            <a:off x="17993307" y="4945908"/>
            <a:ext cx="589385" cy="472732"/>
            <a:chOff x="0" y="0"/>
            <a:chExt cx="785847" cy="630310"/>
          </a:xfrm>
        </p:grpSpPr>
        <p:sp>
          <p:nvSpPr>
            <p:cNvPr id="15" name="TextBox 15"/>
            <p:cNvSpPr txBox="1"/>
            <p:nvPr/>
          </p:nvSpPr>
          <p:spPr>
            <a:xfrm>
              <a:off x="0" y="-9525"/>
              <a:ext cx="785847" cy="354383"/>
            </a:xfrm>
            <a:prstGeom prst="rect">
              <a:avLst/>
            </a:prstGeom>
          </p:spPr>
          <p:txBody>
            <a:bodyPr lIns="0" tIns="0" rIns="0" bIns="0" rtlCol="0" anchor="t">
              <a:spAutoFit/>
            </a:bodyPr>
            <a:lstStyle/>
            <a:p>
              <a:pPr marL="0" lvl="0" indent="0" algn="l">
                <a:lnSpc>
                  <a:spcPts val="925"/>
                </a:lnSpc>
                <a:spcBef>
                  <a:spcPct val="0"/>
                </a:spcBef>
              </a:pPr>
              <a:r>
                <a:rPr lang="en-US" sz="925" b="1">
                  <a:solidFill>
                    <a:srgbClr val="000000">
                      <a:alpha val="0"/>
                    </a:srgbClr>
                  </a:solidFill>
                  <a:latin typeface="Futura Ultra-Bold"/>
                  <a:ea typeface="Futura Ultra-Bold"/>
                  <a:cs typeface="Futura Ultra-Bold"/>
                  <a:sym typeface="Futura Ultra-Bold"/>
                </a:rPr>
                <a:t>What we do?</a:t>
              </a:r>
            </a:p>
          </p:txBody>
        </p:sp>
        <p:sp>
          <p:nvSpPr>
            <p:cNvPr id="16" name="TextBox 16"/>
            <p:cNvSpPr txBox="1"/>
            <p:nvPr/>
          </p:nvSpPr>
          <p:spPr>
            <a:xfrm>
              <a:off x="0" y="405249"/>
              <a:ext cx="785847" cy="225061"/>
            </a:xfrm>
            <a:prstGeom prst="rect">
              <a:avLst/>
            </a:prstGeom>
          </p:spPr>
          <p:txBody>
            <a:bodyPr lIns="0" tIns="0" rIns="0" bIns="0" rtlCol="0" anchor="t">
              <a:spAutoFit/>
            </a:bodyPr>
            <a:lstStyle/>
            <a:p>
              <a:pPr marL="0" lvl="0" indent="0" algn="l">
                <a:lnSpc>
                  <a:spcPts val="323"/>
                </a:lnSpc>
                <a:spcBef>
                  <a:spcPct val="0"/>
                </a:spcBef>
              </a:pPr>
              <a:r>
                <a:rPr lang="en-US" sz="269"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grpSp>
        <p:nvGrpSpPr>
          <p:cNvPr id="17" name="Group 17"/>
          <p:cNvGrpSpPr/>
          <p:nvPr/>
        </p:nvGrpSpPr>
        <p:grpSpPr>
          <a:xfrm>
            <a:off x="17993307" y="7076917"/>
            <a:ext cx="589385" cy="472732"/>
            <a:chOff x="0" y="0"/>
            <a:chExt cx="785847" cy="630310"/>
          </a:xfrm>
        </p:grpSpPr>
        <p:sp>
          <p:nvSpPr>
            <p:cNvPr id="18" name="TextBox 18"/>
            <p:cNvSpPr txBox="1"/>
            <p:nvPr/>
          </p:nvSpPr>
          <p:spPr>
            <a:xfrm>
              <a:off x="0" y="-9525"/>
              <a:ext cx="785847" cy="354383"/>
            </a:xfrm>
            <a:prstGeom prst="rect">
              <a:avLst/>
            </a:prstGeom>
          </p:spPr>
          <p:txBody>
            <a:bodyPr lIns="0" tIns="0" rIns="0" bIns="0" rtlCol="0" anchor="t">
              <a:spAutoFit/>
            </a:bodyPr>
            <a:lstStyle/>
            <a:p>
              <a:pPr marL="0" lvl="0" indent="0" algn="l">
                <a:lnSpc>
                  <a:spcPts val="925"/>
                </a:lnSpc>
                <a:spcBef>
                  <a:spcPct val="0"/>
                </a:spcBef>
              </a:pPr>
              <a:r>
                <a:rPr lang="en-US" sz="925" b="1">
                  <a:solidFill>
                    <a:srgbClr val="000000">
                      <a:alpha val="0"/>
                    </a:srgbClr>
                  </a:solidFill>
                  <a:latin typeface="Futura Ultra-Bold"/>
                  <a:ea typeface="Futura Ultra-Bold"/>
                  <a:cs typeface="Futura Ultra-Bold"/>
                  <a:sym typeface="Futura Ultra-Bold"/>
                </a:rPr>
                <a:t>Why we do?</a:t>
              </a:r>
            </a:p>
          </p:txBody>
        </p:sp>
        <p:sp>
          <p:nvSpPr>
            <p:cNvPr id="19" name="TextBox 19"/>
            <p:cNvSpPr txBox="1"/>
            <p:nvPr/>
          </p:nvSpPr>
          <p:spPr>
            <a:xfrm>
              <a:off x="0" y="405249"/>
              <a:ext cx="785847" cy="225061"/>
            </a:xfrm>
            <a:prstGeom prst="rect">
              <a:avLst/>
            </a:prstGeom>
          </p:spPr>
          <p:txBody>
            <a:bodyPr lIns="0" tIns="0" rIns="0" bIns="0" rtlCol="0" anchor="t">
              <a:spAutoFit/>
            </a:bodyPr>
            <a:lstStyle/>
            <a:p>
              <a:pPr marL="0" lvl="0" indent="0" algn="l">
                <a:lnSpc>
                  <a:spcPts val="323"/>
                </a:lnSpc>
                <a:spcBef>
                  <a:spcPct val="0"/>
                </a:spcBef>
              </a:pPr>
              <a:r>
                <a:rPr lang="en-US" sz="269"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sp>
        <p:nvSpPr>
          <p:cNvPr id="20" name="TextBox 20"/>
          <p:cNvSpPr txBox="1"/>
          <p:nvPr/>
        </p:nvSpPr>
        <p:spPr>
          <a:xfrm>
            <a:off x="17993307" y="9618028"/>
            <a:ext cx="8115300" cy="1337944"/>
          </a:xfrm>
          <a:prstGeom prst="rect">
            <a:avLst/>
          </a:prstGeom>
        </p:spPr>
        <p:txBody>
          <a:bodyPr lIns="0" tIns="0" rIns="0" bIns="0" rtlCol="0" anchor="t">
            <a:spAutoFit/>
          </a:bodyPr>
          <a:lstStyle/>
          <a:p>
            <a:pPr marL="0" lvl="0" indent="0" algn="ctr">
              <a:lnSpc>
                <a:spcPts val="8799"/>
              </a:lnSpc>
              <a:spcBef>
                <a:spcPct val="0"/>
              </a:spcBef>
            </a:pPr>
            <a:r>
              <a:rPr lang="en-US" sz="8799" b="1">
                <a:solidFill>
                  <a:srgbClr val="FFFFFF"/>
                </a:solidFill>
                <a:latin typeface="Futura Medium"/>
                <a:ea typeface="Futura Medium"/>
                <a:cs typeface="Futura Medium"/>
                <a:sym typeface="Futura Medium"/>
              </a:rPr>
              <a:t>Our Company</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0800000">
            <a:off x="-11920297" y="-13009134"/>
            <a:ext cx="12262478" cy="13720255"/>
          </a:xfrm>
          <a:custGeom>
            <a:avLst/>
            <a:gdLst/>
            <a:ahLst/>
            <a:cxnLst/>
            <a:rect l="l" t="t" r="r" b="b"/>
            <a:pathLst>
              <a:path w="12262478" h="13720255">
                <a:moveTo>
                  <a:pt x="0" y="0"/>
                </a:moveTo>
                <a:lnTo>
                  <a:pt x="12262478" y="0"/>
                </a:lnTo>
                <a:lnTo>
                  <a:pt x="12262478" y="13720255"/>
                </a:lnTo>
                <a:lnTo>
                  <a:pt x="0" y="13720255"/>
                </a:lnTo>
                <a:lnTo>
                  <a:pt x="0" y="0"/>
                </a:lnTo>
                <a:close/>
              </a:path>
            </a:pathLst>
          </a:custGeom>
          <a:blipFill>
            <a:blip r:embed="rId2"/>
            <a:stretch>
              <a:fillRect/>
            </a:stretch>
          </a:blipFill>
        </p:spPr>
      </p:sp>
      <p:sp>
        <p:nvSpPr>
          <p:cNvPr id="3" name="Freeform 3"/>
          <p:cNvSpPr/>
          <p:nvPr/>
        </p:nvSpPr>
        <p:spPr>
          <a:xfrm>
            <a:off x="-9565841" y="-10323897"/>
            <a:ext cx="10909453" cy="10565020"/>
          </a:xfrm>
          <a:custGeom>
            <a:avLst/>
            <a:gdLst/>
            <a:ahLst/>
            <a:cxnLst/>
            <a:rect l="l" t="t" r="r" b="b"/>
            <a:pathLst>
              <a:path w="10909453" h="10565020">
                <a:moveTo>
                  <a:pt x="0" y="0"/>
                </a:moveTo>
                <a:lnTo>
                  <a:pt x="10909453" y="0"/>
                </a:lnTo>
                <a:lnTo>
                  <a:pt x="10909453" y="10565019"/>
                </a:lnTo>
                <a:lnTo>
                  <a:pt x="0" y="10565019"/>
                </a:lnTo>
                <a:lnTo>
                  <a:pt x="0" y="0"/>
                </a:lnTo>
                <a:close/>
              </a:path>
            </a:pathLst>
          </a:custGeom>
          <a:blipFill>
            <a:blip r:embed="rId3"/>
            <a:stretch>
              <a:fillRect l="-32676" t="-31241" r="-58090"/>
            </a:stretch>
          </a:blipFill>
        </p:spPr>
      </p:sp>
      <p:sp>
        <p:nvSpPr>
          <p:cNvPr id="4" name="Freeform 4"/>
          <p:cNvSpPr/>
          <p:nvPr/>
        </p:nvSpPr>
        <p:spPr>
          <a:xfrm rot="-5400000">
            <a:off x="342181" y="3748952"/>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4"/>
            <a:stretch>
              <a:fillRect/>
            </a:stretch>
          </a:blipFill>
        </p:spPr>
      </p:sp>
      <p:sp>
        <p:nvSpPr>
          <p:cNvPr id="5" name="TextBox 5"/>
          <p:cNvSpPr txBox="1"/>
          <p:nvPr/>
        </p:nvSpPr>
        <p:spPr>
          <a:xfrm>
            <a:off x="1028700" y="4734406"/>
            <a:ext cx="4584125" cy="3126105"/>
          </a:xfrm>
          <a:prstGeom prst="rect">
            <a:avLst/>
          </a:prstGeom>
        </p:spPr>
        <p:txBody>
          <a:bodyPr lIns="0" tIns="0" rIns="0" bIns="0" rtlCol="0" anchor="t">
            <a:spAutoFit/>
          </a:bodyPr>
          <a:lstStyle/>
          <a:p>
            <a:pPr marL="0" lvl="0" indent="0" algn="l">
              <a:lnSpc>
                <a:spcPts val="5700"/>
              </a:lnSpc>
              <a:spcBef>
                <a:spcPct val="0"/>
              </a:spcBef>
            </a:pPr>
            <a:r>
              <a:rPr lang="en-US" sz="5700" b="1">
                <a:solidFill>
                  <a:srgbClr val="000000"/>
                </a:solidFill>
                <a:latin typeface="Futura Ultra-Bold"/>
                <a:ea typeface="Futura Ultra-Bold"/>
                <a:cs typeface="Futura Ultra-Bold"/>
                <a:sym typeface="Futura Ultra-Bold"/>
              </a:rPr>
              <a:t>Truy xuất thông tin nhanh và hiệu quả</a:t>
            </a:r>
          </a:p>
        </p:txBody>
      </p:sp>
      <p:sp>
        <p:nvSpPr>
          <p:cNvPr id="6" name="Freeform 6"/>
          <p:cNvSpPr/>
          <p:nvPr/>
        </p:nvSpPr>
        <p:spPr>
          <a:xfrm rot="-10800000">
            <a:off x="6389326" y="3748952"/>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4"/>
            <a:stretch>
              <a:fillRect/>
            </a:stretch>
          </a:blipFill>
        </p:spPr>
      </p:sp>
      <p:sp>
        <p:nvSpPr>
          <p:cNvPr id="7" name="Freeform 7"/>
          <p:cNvSpPr/>
          <p:nvPr/>
        </p:nvSpPr>
        <p:spPr>
          <a:xfrm rot="5400000">
            <a:off x="12432074" y="3748952"/>
            <a:ext cx="5509348" cy="5509348"/>
          </a:xfrm>
          <a:custGeom>
            <a:avLst/>
            <a:gdLst/>
            <a:ahLst/>
            <a:cxnLst/>
            <a:rect l="l" t="t" r="r" b="b"/>
            <a:pathLst>
              <a:path w="5509348" h="5509348">
                <a:moveTo>
                  <a:pt x="0" y="0"/>
                </a:moveTo>
                <a:lnTo>
                  <a:pt x="5509349" y="0"/>
                </a:lnTo>
                <a:lnTo>
                  <a:pt x="5509349" y="5509348"/>
                </a:lnTo>
                <a:lnTo>
                  <a:pt x="0" y="5509348"/>
                </a:lnTo>
                <a:lnTo>
                  <a:pt x="0" y="0"/>
                </a:lnTo>
                <a:close/>
              </a:path>
            </a:pathLst>
          </a:custGeom>
          <a:blipFill>
            <a:blip r:embed="rId4"/>
            <a:stretch>
              <a:fillRect/>
            </a:stretch>
          </a:blipFill>
        </p:spPr>
      </p:sp>
      <p:sp>
        <p:nvSpPr>
          <p:cNvPr id="8" name="TextBox 8"/>
          <p:cNvSpPr txBox="1"/>
          <p:nvPr/>
        </p:nvSpPr>
        <p:spPr>
          <a:xfrm>
            <a:off x="6618434" y="4753456"/>
            <a:ext cx="5046736" cy="3107055"/>
          </a:xfrm>
          <a:prstGeom prst="rect">
            <a:avLst/>
          </a:prstGeom>
        </p:spPr>
        <p:txBody>
          <a:bodyPr lIns="0" tIns="0" rIns="0" bIns="0" rtlCol="0" anchor="t">
            <a:spAutoFit/>
          </a:bodyPr>
          <a:lstStyle/>
          <a:p>
            <a:pPr algn="l">
              <a:lnSpc>
                <a:spcPts val="5700"/>
              </a:lnSpc>
            </a:pPr>
            <a:r>
              <a:rPr lang="en-US" sz="5700" b="1">
                <a:solidFill>
                  <a:srgbClr val="000000"/>
                </a:solidFill>
                <a:latin typeface="Futura Bold"/>
                <a:ea typeface="Futura Bold"/>
                <a:cs typeface="Futura Bold"/>
                <a:sym typeface="Futura Bold"/>
              </a:rPr>
              <a:t>Đáp ứng linh hoạt, phù hợp ngữ cảnh</a:t>
            </a:r>
          </a:p>
          <a:p>
            <a:pPr marL="0" lvl="0" indent="0" algn="l">
              <a:lnSpc>
                <a:spcPts val="5700"/>
              </a:lnSpc>
              <a:spcBef>
                <a:spcPct val="0"/>
              </a:spcBef>
            </a:pPr>
            <a:endParaRPr lang="en-US" sz="5700" b="1">
              <a:solidFill>
                <a:srgbClr val="000000"/>
              </a:solidFill>
              <a:latin typeface="Futura Bold"/>
              <a:ea typeface="Futura Bold"/>
              <a:cs typeface="Futura Bold"/>
              <a:sym typeface="Futura Bold"/>
            </a:endParaRPr>
          </a:p>
        </p:txBody>
      </p:sp>
      <p:sp>
        <p:nvSpPr>
          <p:cNvPr id="9" name="TextBox 9"/>
          <p:cNvSpPr txBox="1"/>
          <p:nvPr/>
        </p:nvSpPr>
        <p:spPr>
          <a:xfrm>
            <a:off x="12905742" y="3806972"/>
            <a:ext cx="4584125" cy="5354956"/>
          </a:xfrm>
          <a:prstGeom prst="rect">
            <a:avLst/>
          </a:prstGeom>
        </p:spPr>
        <p:txBody>
          <a:bodyPr lIns="0" tIns="0" rIns="0" bIns="0" rtlCol="0" anchor="t">
            <a:spAutoFit/>
          </a:bodyPr>
          <a:lstStyle/>
          <a:p>
            <a:pPr marL="0" lvl="0" indent="0" algn="l">
              <a:lnSpc>
                <a:spcPts val="5700"/>
              </a:lnSpc>
              <a:spcBef>
                <a:spcPct val="0"/>
              </a:spcBef>
            </a:pPr>
            <a:r>
              <a:rPr lang="en-US" sz="5700" b="1">
                <a:solidFill>
                  <a:srgbClr val="000000"/>
                </a:solidFill>
                <a:latin typeface="Futura Bold"/>
                <a:ea typeface="Futura Bold"/>
                <a:cs typeface="Futura Bold"/>
                <a:sym typeface="Futura Bold"/>
              </a:rPr>
              <a:t>Giảm thiểu thông tin không chính xác bằng cách kết hợp dữ liệu truy xuất</a:t>
            </a:r>
          </a:p>
        </p:txBody>
      </p:sp>
      <p:grpSp>
        <p:nvGrpSpPr>
          <p:cNvPr id="10" name="Group 10"/>
          <p:cNvGrpSpPr/>
          <p:nvPr/>
        </p:nvGrpSpPr>
        <p:grpSpPr>
          <a:xfrm>
            <a:off x="-7086600" y="-5354497"/>
            <a:ext cx="8115300" cy="5595619"/>
            <a:chOff x="0" y="0"/>
            <a:chExt cx="10820400" cy="7460826"/>
          </a:xfrm>
        </p:grpSpPr>
        <p:sp>
          <p:nvSpPr>
            <p:cNvPr id="11" name="TextBox 11"/>
            <p:cNvSpPr txBox="1"/>
            <p:nvPr/>
          </p:nvSpPr>
          <p:spPr>
            <a:xfrm>
              <a:off x="0" y="0"/>
              <a:ext cx="10820400" cy="3269826"/>
            </a:xfrm>
            <a:prstGeom prst="rect">
              <a:avLst/>
            </a:prstGeom>
          </p:spPr>
          <p:txBody>
            <a:bodyPr lIns="0" tIns="0" rIns="0" bIns="0" rtlCol="0" anchor="t">
              <a:spAutoFit/>
            </a:bodyPr>
            <a:lstStyle/>
            <a:p>
              <a:pPr marL="0" lvl="0" indent="0" algn="l">
                <a:lnSpc>
                  <a:spcPts val="8799"/>
                </a:lnSpc>
                <a:spcBef>
                  <a:spcPct val="0"/>
                </a:spcBef>
              </a:pPr>
              <a:r>
                <a:rPr lang="en-US" sz="8799" b="1" u="none" strike="noStrike">
                  <a:solidFill>
                    <a:srgbClr val="FFFFFF"/>
                  </a:solidFill>
                  <a:latin typeface="Futura Medium"/>
                  <a:ea typeface="Futura Medium"/>
                  <a:cs typeface="Futura Medium"/>
                  <a:sym typeface="Futura Medium"/>
                </a:rPr>
                <a:t>Welcome To Presentation</a:t>
              </a:r>
            </a:p>
          </p:txBody>
        </p:sp>
        <p:sp>
          <p:nvSpPr>
            <p:cNvPr id="12" name="TextBox 12"/>
            <p:cNvSpPr txBox="1"/>
            <p:nvPr/>
          </p:nvSpPr>
          <p:spPr>
            <a:xfrm>
              <a:off x="0" y="3222201"/>
              <a:ext cx="9883048" cy="42386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13" name="TextBox 13"/>
          <p:cNvSpPr txBox="1"/>
          <p:nvPr/>
        </p:nvSpPr>
        <p:spPr>
          <a:xfrm>
            <a:off x="2543175" y="1028700"/>
            <a:ext cx="13201650" cy="1337944"/>
          </a:xfrm>
          <a:prstGeom prst="rect">
            <a:avLst/>
          </a:prstGeom>
        </p:spPr>
        <p:txBody>
          <a:bodyPr lIns="0" tIns="0" rIns="0" bIns="0" rtlCol="0" anchor="t">
            <a:spAutoFit/>
          </a:bodyPr>
          <a:lstStyle/>
          <a:p>
            <a:pPr marL="0" lvl="0" indent="0" algn="ctr">
              <a:lnSpc>
                <a:spcPts val="8799"/>
              </a:lnSpc>
              <a:spcBef>
                <a:spcPct val="0"/>
              </a:spcBef>
            </a:pPr>
            <a:r>
              <a:rPr lang="en-US" sz="8799">
                <a:solidFill>
                  <a:srgbClr val="FFFFFF"/>
                </a:solidFill>
                <a:latin typeface="Futura"/>
                <a:ea typeface="Futura"/>
                <a:cs typeface="Futura"/>
                <a:sym typeface="Futura"/>
              </a:rPr>
              <a:t>Ưu điểm</a:t>
            </a:r>
          </a:p>
        </p:txBody>
      </p:sp>
      <p:sp>
        <p:nvSpPr>
          <p:cNvPr id="14" name="Freeform 14"/>
          <p:cNvSpPr/>
          <p:nvPr/>
        </p:nvSpPr>
        <p:spPr>
          <a:xfrm>
            <a:off x="798133" y="10031322"/>
            <a:ext cx="16691734" cy="8617108"/>
          </a:xfrm>
          <a:custGeom>
            <a:avLst/>
            <a:gdLst/>
            <a:ahLst/>
            <a:cxnLst/>
            <a:rect l="l" t="t" r="r" b="b"/>
            <a:pathLst>
              <a:path w="16691734" h="8617108">
                <a:moveTo>
                  <a:pt x="0" y="0"/>
                </a:moveTo>
                <a:lnTo>
                  <a:pt x="16691734" y="0"/>
                </a:lnTo>
                <a:lnTo>
                  <a:pt x="16691734" y="8617108"/>
                </a:lnTo>
                <a:lnTo>
                  <a:pt x="0" y="8617108"/>
                </a:lnTo>
                <a:lnTo>
                  <a:pt x="0" y="0"/>
                </a:lnTo>
                <a:close/>
              </a:path>
            </a:pathLst>
          </a:custGeom>
          <a:blipFill>
            <a:blip r:embed="rId5">
              <a:alphaModFix amt="0"/>
            </a:blip>
            <a:stretch>
              <a:fillRect/>
            </a:stretch>
          </a:blipFill>
        </p:spPr>
      </p:sp>
      <p:sp>
        <p:nvSpPr>
          <p:cNvPr id="15" name="TextBox 15"/>
          <p:cNvSpPr txBox="1"/>
          <p:nvPr/>
        </p:nvSpPr>
        <p:spPr>
          <a:xfrm>
            <a:off x="1480564" y="10031322"/>
            <a:ext cx="15326872"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000000"/>
                </a:solidFill>
                <a:latin typeface="Futura"/>
                <a:ea typeface="Futura"/>
                <a:cs typeface="Futura"/>
                <a:sym typeface="Futura"/>
              </a:rPr>
              <a:t>OUR PROJECTS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2543175" y="1028700"/>
            <a:ext cx="13201650" cy="1337944"/>
          </a:xfrm>
          <a:prstGeom prst="rect">
            <a:avLst/>
          </a:prstGeom>
        </p:spPr>
        <p:txBody>
          <a:bodyPr lIns="0" tIns="0" rIns="0" bIns="0" rtlCol="0" anchor="t">
            <a:spAutoFit/>
          </a:bodyPr>
          <a:lstStyle/>
          <a:p>
            <a:pPr marL="0" lvl="0" indent="0" algn="ctr">
              <a:lnSpc>
                <a:spcPts val="8799"/>
              </a:lnSpc>
              <a:spcBef>
                <a:spcPct val="0"/>
              </a:spcBef>
            </a:pPr>
            <a:r>
              <a:rPr lang="en-US" sz="8799">
                <a:solidFill>
                  <a:srgbClr val="FFFFFF"/>
                </a:solidFill>
                <a:latin typeface="Futura"/>
                <a:ea typeface="Futura"/>
                <a:cs typeface="Futura"/>
                <a:sym typeface="Futura"/>
              </a:rPr>
              <a:t>Nhược điểm</a:t>
            </a:r>
          </a:p>
        </p:txBody>
      </p:sp>
      <p:sp>
        <p:nvSpPr>
          <p:cNvPr id="3" name="Freeform 3"/>
          <p:cNvSpPr/>
          <p:nvPr/>
        </p:nvSpPr>
        <p:spPr>
          <a:xfrm>
            <a:off x="735376" y="3262470"/>
            <a:ext cx="5504577" cy="5497696"/>
          </a:xfrm>
          <a:custGeom>
            <a:avLst/>
            <a:gdLst/>
            <a:ahLst/>
            <a:cxnLst/>
            <a:rect l="l" t="t" r="r" b="b"/>
            <a:pathLst>
              <a:path w="5504577" h="5497696">
                <a:moveTo>
                  <a:pt x="0" y="0"/>
                </a:moveTo>
                <a:lnTo>
                  <a:pt x="5504577" y="0"/>
                </a:lnTo>
                <a:lnTo>
                  <a:pt x="5504577" y="5497696"/>
                </a:lnTo>
                <a:lnTo>
                  <a:pt x="0" y="5497696"/>
                </a:lnTo>
                <a:lnTo>
                  <a:pt x="0" y="0"/>
                </a:lnTo>
                <a:close/>
              </a:path>
            </a:pathLst>
          </a:custGeom>
          <a:blipFill>
            <a:blip r:embed="rId2"/>
            <a:stretch>
              <a:fillRect/>
            </a:stretch>
          </a:blipFill>
        </p:spPr>
      </p:sp>
      <p:sp>
        <p:nvSpPr>
          <p:cNvPr id="4" name="TextBox 4"/>
          <p:cNvSpPr txBox="1"/>
          <p:nvPr/>
        </p:nvSpPr>
        <p:spPr>
          <a:xfrm>
            <a:off x="1515251" y="4317362"/>
            <a:ext cx="4356115" cy="3658984"/>
          </a:xfrm>
          <a:prstGeom prst="rect">
            <a:avLst/>
          </a:prstGeom>
        </p:spPr>
        <p:txBody>
          <a:bodyPr lIns="0" tIns="0" rIns="0" bIns="0" rtlCol="0" anchor="t">
            <a:spAutoFit/>
          </a:bodyPr>
          <a:lstStyle/>
          <a:p>
            <a:pPr algn="l">
              <a:lnSpc>
                <a:spcPts val="5416"/>
              </a:lnSpc>
            </a:pPr>
            <a:r>
              <a:rPr lang="en-US" sz="5416" b="1">
                <a:solidFill>
                  <a:srgbClr val="000000"/>
                </a:solidFill>
                <a:latin typeface="Futura Ultra-Bold"/>
                <a:ea typeface="Futura Ultra-Bold"/>
                <a:cs typeface="Futura Ultra-Bold"/>
                <a:sym typeface="Futura Ultra-Bold"/>
              </a:rPr>
              <a:t>Phụ thuộc vào chất lượng dữ liệu nguồn</a:t>
            </a:r>
          </a:p>
          <a:p>
            <a:pPr marL="0" lvl="0" indent="0" algn="l">
              <a:lnSpc>
                <a:spcPts val="5416"/>
              </a:lnSpc>
              <a:spcBef>
                <a:spcPct val="0"/>
              </a:spcBef>
            </a:pPr>
            <a:endParaRPr lang="en-US" sz="5416" b="1">
              <a:solidFill>
                <a:srgbClr val="000000"/>
              </a:solidFill>
              <a:latin typeface="Futura Ultra-Bold"/>
              <a:ea typeface="Futura Ultra-Bold"/>
              <a:cs typeface="Futura Ultra-Bold"/>
              <a:sym typeface="Futura Ultra-Bold"/>
            </a:endParaRPr>
          </a:p>
        </p:txBody>
      </p:sp>
      <p:sp>
        <p:nvSpPr>
          <p:cNvPr id="5" name="Freeform 5"/>
          <p:cNvSpPr/>
          <p:nvPr/>
        </p:nvSpPr>
        <p:spPr>
          <a:xfrm>
            <a:off x="6604744" y="3262470"/>
            <a:ext cx="5504577" cy="5497696"/>
          </a:xfrm>
          <a:custGeom>
            <a:avLst/>
            <a:gdLst/>
            <a:ahLst/>
            <a:cxnLst/>
            <a:rect l="l" t="t" r="r" b="b"/>
            <a:pathLst>
              <a:path w="5504577" h="5497696">
                <a:moveTo>
                  <a:pt x="0" y="0"/>
                </a:moveTo>
                <a:lnTo>
                  <a:pt x="5504577" y="0"/>
                </a:lnTo>
                <a:lnTo>
                  <a:pt x="5504577" y="5497696"/>
                </a:lnTo>
                <a:lnTo>
                  <a:pt x="0" y="5497696"/>
                </a:lnTo>
                <a:lnTo>
                  <a:pt x="0" y="0"/>
                </a:lnTo>
                <a:close/>
              </a:path>
            </a:pathLst>
          </a:custGeom>
          <a:blipFill>
            <a:blip r:embed="rId2"/>
            <a:stretch>
              <a:fillRect/>
            </a:stretch>
          </a:blipFill>
        </p:spPr>
      </p:sp>
      <p:sp>
        <p:nvSpPr>
          <p:cNvPr id="6" name="TextBox 6"/>
          <p:cNvSpPr txBox="1"/>
          <p:nvPr/>
        </p:nvSpPr>
        <p:spPr>
          <a:xfrm>
            <a:off x="7375033" y="4888865"/>
            <a:ext cx="4335522" cy="2244905"/>
          </a:xfrm>
          <a:prstGeom prst="rect">
            <a:avLst/>
          </a:prstGeom>
        </p:spPr>
        <p:txBody>
          <a:bodyPr lIns="0" tIns="0" rIns="0" bIns="0" rtlCol="0" anchor="t">
            <a:spAutoFit/>
          </a:bodyPr>
          <a:lstStyle/>
          <a:p>
            <a:pPr marL="0" lvl="0" indent="0" algn="l">
              <a:lnSpc>
                <a:spcPts val="5390"/>
              </a:lnSpc>
              <a:spcBef>
                <a:spcPct val="0"/>
              </a:spcBef>
            </a:pPr>
            <a:r>
              <a:rPr lang="en-US" sz="5390" b="1">
                <a:solidFill>
                  <a:srgbClr val="000000"/>
                </a:solidFill>
                <a:latin typeface="Futura Ultra-Bold"/>
                <a:ea typeface="Futura Ultra-Bold"/>
                <a:cs typeface="Futura Ultra-Bold"/>
                <a:sym typeface="Futura Ultra-Bold"/>
              </a:rPr>
              <a:t>Yêu cầu tài nguyên tính toán lớn</a:t>
            </a:r>
          </a:p>
        </p:txBody>
      </p:sp>
      <p:sp>
        <p:nvSpPr>
          <p:cNvPr id="7" name="Freeform 7"/>
          <p:cNvSpPr/>
          <p:nvPr/>
        </p:nvSpPr>
        <p:spPr>
          <a:xfrm>
            <a:off x="12471271" y="3262470"/>
            <a:ext cx="5504577" cy="5497696"/>
          </a:xfrm>
          <a:custGeom>
            <a:avLst/>
            <a:gdLst/>
            <a:ahLst/>
            <a:cxnLst/>
            <a:rect l="l" t="t" r="r" b="b"/>
            <a:pathLst>
              <a:path w="5504577" h="5497696">
                <a:moveTo>
                  <a:pt x="0" y="0"/>
                </a:moveTo>
                <a:lnTo>
                  <a:pt x="5504577" y="0"/>
                </a:lnTo>
                <a:lnTo>
                  <a:pt x="5504577" y="5497696"/>
                </a:lnTo>
                <a:lnTo>
                  <a:pt x="0" y="5497696"/>
                </a:lnTo>
                <a:lnTo>
                  <a:pt x="0" y="0"/>
                </a:lnTo>
                <a:close/>
              </a:path>
            </a:pathLst>
          </a:custGeom>
          <a:blipFill>
            <a:blip r:embed="rId2"/>
            <a:stretch>
              <a:fillRect/>
            </a:stretch>
          </a:blipFill>
        </p:spPr>
      </p:sp>
      <p:sp>
        <p:nvSpPr>
          <p:cNvPr id="8" name="TextBox 8"/>
          <p:cNvSpPr txBox="1"/>
          <p:nvPr/>
        </p:nvSpPr>
        <p:spPr>
          <a:xfrm>
            <a:off x="13214221" y="4046289"/>
            <a:ext cx="4187954" cy="3930057"/>
          </a:xfrm>
          <a:prstGeom prst="rect">
            <a:avLst/>
          </a:prstGeom>
        </p:spPr>
        <p:txBody>
          <a:bodyPr lIns="0" tIns="0" rIns="0" bIns="0" rtlCol="0" anchor="t">
            <a:spAutoFit/>
          </a:bodyPr>
          <a:lstStyle/>
          <a:p>
            <a:pPr marL="0" lvl="0" indent="0" algn="l">
              <a:lnSpc>
                <a:spcPts val="4867"/>
              </a:lnSpc>
              <a:spcBef>
                <a:spcPct val="0"/>
              </a:spcBef>
            </a:pPr>
            <a:r>
              <a:rPr lang="en-US" sz="4867" b="1">
                <a:solidFill>
                  <a:srgbClr val="000000"/>
                </a:solidFill>
                <a:latin typeface="Futura Ultra-Bold"/>
                <a:ea typeface="Futura Ultra-Bold"/>
                <a:cs typeface="Futura Ultra-Bold"/>
                <a:sym typeface="Futura Ultra-Bold"/>
              </a:rPr>
              <a:t>Phức tạp trong triển khai so với mô hình chỉ dựa trên sinh văn bản</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98133" y="834946"/>
            <a:ext cx="16691734" cy="8617108"/>
          </a:xfrm>
          <a:custGeom>
            <a:avLst/>
            <a:gdLst/>
            <a:ahLst/>
            <a:cxnLst/>
            <a:rect l="l" t="t" r="r" b="b"/>
            <a:pathLst>
              <a:path w="16691734" h="8617108">
                <a:moveTo>
                  <a:pt x="0" y="0"/>
                </a:moveTo>
                <a:lnTo>
                  <a:pt x="16691734" y="0"/>
                </a:lnTo>
                <a:lnTo>
                  <a:pt x="16691734" y="8617108"/>
                </a:lnTo>
                <a:lnTo>
                  <a:pt x="0" y="8617108"/>
                </a:lnTo>
                <a:lnTo>
                  <a:pt x="0" y="0"/>
                </a:lnTo>
                <a:close/>
              </a:path>
            </a:pathLst>
          </a:custGeom>
          <a:blipFill>
            <a:blip r:embed="rId2"/>
            <a:stretch>
              <a:fillRect/>
            </a:stretch>
          </a:blipFill>
        </p:spPr>
      </p:sp>
      <p:sp>
        <p:nvSpPr>
          <p:cNvPr id="3" name="TextBox 3"/>
          <p:cNvSpPr txBox="1"/>
          <p:nvPr/>
        </p:nvSpPr>
        <p:spPr>
          <a:xfrm>
            <a:off x="1480564" y="3781408"/>
            <a:ext cx="15326872"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000000"/>
                </a:solidFill>
                <a:latin typeface="Futura"/>
                <a:ea typeface="Futura"/>
                <a:cs typeface="Futura"/>
                <a:sym typeface="Futura"/>
              </a:rPr>
              <a:t>RAG PIPELINE</a:t>
            </a:r>
          </a:p>
        </p:txBody>
      </p:sp>
      <p:sp>
        <p:nvSpPr>
          <p:cNvPr id="4" name="Freeform 4"/>
          <p:cNvSpPr/>
          <p:nvPr/>
        </p:nvSpPr>
        <p:spPr>
          <a:xfrm rot="-5400000">
            <a:off x="342181" y="-5293935"/>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3">
              <a:alphaModFix amt="0"/>
            </a:blip>
            <a:stretch>
              <a:fillRect/>
            </a:stretch>
          </a:blipFill>
        </p:spPr>
      </p:sp>
      <p:grpSp>
        <p:nvGrpSpPr>
          <p:cNvPr id="5" name="Group 5"/>
          <p:cNvGrpSpPr/>
          <p:nvPr/>
        </p:nvGrpSpPr>
        <p:grpSpPr>
          <a:xfrm>
            <a:off x="804793" y="-3461409"/>
            <a:ext cx="4584125" cy="3676822"/>
            <a:chOff x="0" y="0"/>
            <a:chExt cx="6112166" cy="4902429"/>
          </a:xfrm>
        </p:grpSpPr>
        <p:sp>
          <p:nvSpPr>
            <p:cNvPr id="6" name="TextBox 6"/>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u="none" strike="noStrike">
                  <a:solidFill>
                    <a:srgbClr val="000000"/>
                  </a:solidFill>
                  <a:latin typeface="Futura Ultra-Bold"/>
                  <a:ea typeface="Futura Ultra-Bold"/>
                  <a:cs typeface="Futura Ultra-Bold"/>
                  <a:sym typeface="Futura Ultra-Bold"/>
                </a:rPr>
                <a:t>Who we are?</a:t>
              </a:r>
            </a:p>
          </p:txBody>
        </p:sp>
        <p:sp>
          <p:nvSpPr>
            <p:cNvPr id="7" name="TextBox 7"/>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sp>
        <p:nvSpPr>
          <p:cNvPr id="8" name="Freeform 8"/>
          <p:cNvSpPr/>
          <p:nvPr/>
        </p:nvSpPr>
        <p:spPr>
          <a:xfrm rot="-10800000">
            <a:off x="6389326" y="-5293935"/>
            <a:ext cx="5509348" cy="5509348"/>
          </a:xfrm>
          <a:custGeom>
            <a:avLst/>
            <a:gdLst/>
            <a:ahLst/>
            <a:cxnLst/>
            <a:rect l="l" t="t" r="r" b="b"/>
            <a:pathLst>
              <a:path w="5509348" h="5509348">
                <a:moveTo>
                  <a:pt x="0" y="0"/>
                </a:moveTo>
                <a:lnTo>
                  <a:pt x="5509348" y="0"/>
                </a:lnTo>
                <a:lnTo>
                  <a:pt x="5509348" y="5509348"/>
                </a:lnTo>
                <a:lnTo>
                  <a:pt x="0" y="5509348"/>
                </a:lnTo>
                <a:lnTo>
                  <a:pt x="0" y="0"/>
                </a:lnTo>
                <a:close/>
              </a:path>
            </a:pathLst>
          </a:custGeom>
          <a:blipFill>
            <a:blip r:embed="rId3">
              <a:alphaModFix amt="0"/>
            </a:blip>
            <a:stretch>
              <a:fillRect/>
            </a:stretch>
          </a:blipFill>
        </p:spPr>
      </p:sp>
      <p:sp>
        <p:nvSpPr>
          <p:cNvPr id="9" name="Freeform 9"/>
          <p:cNvSpPr/>
          <p:nvPr/>
        </p:nvSpPr>
        <p:spPr>
          <a:xfrm rot="5400000">
            <a:off x="12432074" y="-5293935"/>
            <a:ext cx="5509348" cy="5509348"/>
          </a:xfrm>
          <a:custGeom>
            <a:avLst/>
            <a:gdLst/>
            <a:ahLst/>
            <a:cxnLst/>
            <a:rect l="l" t="t" r="r" b="b"/>
            <a:pathLst>
              <a:path w="5509348" h="5509348">
                <a:moveTo>
                  <a:pt x="0" y="0"/>
                </a:moveTo>
                <a:lnTo>
                  <a:pt x="5509349" y="0"/>
                </a:lnTo>
                <a:lnTo>
                  <a:pt x="5509349" y="5509348"/>
                </a:lnTo>
                <a:lnTo>
                  <a:pt x="0" y="5509348"/>
                </a:lnTo>
                <a:lnTo>
                  <a:pt x="0" y="0"/>
                </a:lnTo>
                <a:close/>
              </a:path>
            </a:pathLst>
          </a:custGeom>
          <a:blipFill>
            <a:blip r:embed="rId3">
              <a:alphaModFix amt="0"/>
            </a:blip>
            <a:stretch>
              <a:fillRect/>
            </a:stretch>
          </a:blipFill>
        </p:spPr>
      </p:sp>
      <p:grpSp>
        <p:nvGrpSpPr>
          <p:cNvPr id="10" name="Group 10"/>
          <p:cNvGrpSpPr/>
          <p:nvPr/>
        </p:nvGrpSpPr>
        <p:grpSpPr>
          <a:xfrm>
            <a:off x="6851938" y="-3461409"/>
            <a:ext cx="4584125" cy="3676822"/>
            <a:chOff x="0" y="0"/>
            <a:chExt cx="6112166" cy="4902429"/>
          </a:xfrm>
        </p:grpSpPr>
        <p:sp>
          <p:nvSpPr>
            <p:cNvPr id="11" name="TextBox 11"/>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alpha val="0"/>
                    </a:srgbClr>
                  </a:solidFill>
                  <a:latin typeface="Futura Ultra-Bold"/>
                  <a:ea typeface="Futura Ultra-Bold"/>
                  <a:cs typeface="Futura Ultra-Bold"/>
                  <a:sym typeface="Futura Ultra-Bold"/>
                </a:rPr>
                <a:t>What we do?</a:t>
              </a:r>
            </a:p>
          </p:txBody>
        </p:sp>
        <p:sp>
          <p:nvSpPr>
            <p:cNvPr id="12" name="TextBox 12"/>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grpSp>
        <p:nvGrpSpPr>
          <p:cNvPr id="13" name="Group 13"/>
          <p:cNvGrpSpPr/>
          <p:nvPr/>
        </p:nvGrpSpPr>
        <p:grpSpPr>
          <a:xfrm>
            <a:off x="12898799" y="-3461409"/>
            <a:ext cx="4584125" cy="3676822"/>
            <a:chOff x="0" y="0"/>
            <a:chExt cx="6112166" cy="4902429"/>
          </a:xfrm>
        </p:grpSpPr>
        <p:sp>
          <p:nvSpPr>
            <p:cNvPr id="14" name="TextBox 14"/>
            <p:cNvSpPr txBox="1"/>
            <p:nvPr/>
          </p:nvSpPr>
          <p:spPr>
            <a:xfrm>
              <a:off x="0" y="-9525"/>
              <a:ext cx="6112166" cy="2691765"/>
            </a:xfrm>
            <a:prstGeom prst="rect">
              <a:avLst/>
            </a:prstGeom>
          </p:spPr>
          <p:txBody>
            <a:bodyPr lIns="0" tIns="0" rIns="0" bIns="0" rtlCol="0" anchor="t">
              <a:spAutoFit/>
            </a:bodyPr>
            <a:lstStyle/>
            <a:p>
              <a:pPr marL="0" lvl="0" indent="0" algn="l">
                <a:lnSpc>
                  <a:spcPts val="7200"/>
                </a:lnSpc>
                <a:spcBef>
                  <a:spcPct val="0"/>
                </a:spcBef>
              </a:pPr>
              <a:r>
                <a:rPr lang="en-US" sz="7200" b="1">
                  <a:solidFill>
                    <a:srgbClr val="000000">
                      <a:alpha val="0"/>
                    </a:srgbClr>
                  </a:solidFill>
                  <a:latin typeface="Futura Ultra-Bold"/>
                  <a:ea typeface="Futura Ultra-Bold"/>
                  <a:cs typeface="Futura Ultra-Bold"/>
                  <a:sym typeface="Futura Ultra-Bold"/>
                </a:rPr>
                <a:t>Why we do?</a:t>
              </a:r>
            </a:p>
          </p:txBody>
        </p:sp>
        <p:sp>
          <p:nvSpPr>
            <p:cNvPr id="15" name="TextBox 15"/>
            <p:cNvSpPr txBox="1"/>
            <p:nvPr/>
          </p:nvSpPr>
          <p:spPr>
            <a:xfrm>
              <a:off x="0" y="3178404"/>
              <a:ext cx="6112166" cy="17240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 eiusmod tempor incididunt ut labore.</a:t>
              </a:r>
            </a:p>
          </p:txBody>
        </p:sp>
      </p:grpSp>
      <p:sp>
        <p:nvSpPr>
          <p:cNvPr id="16" name="TextBox 16"/>
          <p:cNvSpPr txBox="1"/>
          <p:nvPr/>
        </p:nvSpPr>
        <p:spPr>
          <a:xfrm>
            <a:off x="5086350" y="-1122531"/>
            <a:ext cx="8115300" cy="1337944"/>
          </a:xfrm>
          <a:prstGeom prst="rect">
            <a:avLst/>
          </a:prstGeom>
        </p:spPr>
        <p:txBody>
          <a:bodyPr lIns="0" tIns="0" rIns="0" bIns="0" rtlCol="0" anchor="t">
            <a:spAutoFit/>
          </a:bodyPr>
          <a:lstStyle/>
          <a:p>
            <a:pPr marL="0" lvl="0" indent="0" algn="ctr">
              <a:lnSpc>
                <a:spcPts val="8799"/>
              </a:lnSpc>
              <a:spcBef>
                <a:spcPct val="0"/>
              </a:spcBef>
            </a:pPr>
            <a:r>
              <a:rPr lang="en-US" sz="8799" b="1">
                <a:solidFill>
                  <a:srgbClr val="FFFFFF">
                    <a:alpha val="0"/>
                  </a:srgbClr>
                </a:solidFill>
                <a:latin typeface="Futura Medium"/>
                <a:ea typeface="Futura Medium"/>
                <a:cs typeface="Futura Medium"/>
                <a:sym typeface="Futura Medium"/>
              </a:rPr>
              <a:t>Our Company</a:t>
            </a:r>
          </a:p>
        </p:txBody>
      </p:sp>
      <p:sp>
        <p:nvSpPr>
          <p:cNvPr id="17" name="Freeform 17"/>
          <p:cNvSpPr/>
          <p:nvPr/>
        </p:nvSpPr>
        <p:spPr>
          <a:xfrm>
            <a:off x="17941423" y="-1338863"/>
            <a:ext cx="9879308" cy="14828230"/>
          </a:xfrm>
          <a:custGeom>
            <a:avLst/>
            <a:gdLst/>
            <a:ahLst/>
            <a:cxnLst/>
            <a:rect l="l" t="t" r="r" b="b"/>
            <a:pathLst>
              <a:path w="9879308" h="14828230">
                <a:moveTo>
                  <a:pt x="0" y="0"/>
                </a:moveTo>
                <a:lnTo>
                  <a:pt x="9879308" y="0"/>
                </a:lnTo>
                <a:lnTo>
                  <a:pt x="9879308" y="14828230"/>
                </a:lnTo>
                <a:lnTo>
                  <a:pt x="0" y="14828230"/>
                </a:lnTo>
                <a:lnTo>
                  <a:pt x="0" y="0"/>
                </a:lnTo>
                <a:close/>
              </a:path>
            </a:pathLst>
          </a:custGeom>
          <a:blipFill>
            <a:blip r:embed="rId4"/>
            <a:stretch>
              <a:fillRect/>
            </a:stretch>
          </a:blipFill>
        </p:spPr>
      </p:sp>
      <p:grpSp>
        <p:nvGrpSpPr>
          <p:cNvPr id="18" name="Group 18"/>
          <p:cNvGrpSpPr/>
          <p:nvPr/>
        </p:nvGrpSpPr>
        <p:grpSpPr>
          <a:xfrm>
            <a:off x="18212244" y="1028700"/>
            <a:ext cx="9608487" cy="4166869"/>
            <a:chOff x="0" y="0"/>
            <a:chExt cx="12811316" cy="5555826"/>
          </a:xfrm>
        </p:grpSpPr>
        <p:sp>
          <p:nvSpPr>
            <p:cNvPr id="19" name="TextBox 19"/>
            <p:cNvSpPr txBox="1"/>
            <p:nvPr/>
          </p:nvSpPr>
          <p:spPr>
            <a:xfrm>
              <a:off x="0" y="0"/>
              <a:ext cx="12811316" cy="1783926"/>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Project One</a:t>
              </a:r>
            </a:p>
          </p:txBody>
        </p:sp>
        <p:sp>
          <p:nvSpPr>
            <p:cNvPr id="20" name="TextBox 20"/>
            <p:cNvSpPr txBox="1"/>
            <p:nvPr/>
          </p:nvSpPr>
          <p:spPr>
            <a:xfrm>
              <a:off x="0" y="1736301"/>
              <a:ext cx="12811316" cy="3819525"/>
            </a:xfrm>
            <a:prstGeom prst="rect">
              <a:avLst/>
            </a:prstGeom>
          </p:spPr>
          <p:txBody>
            <a:bodyPr lIns="0" tIns="0" rIns="0" bIns="0" rtlCol="0" anchor="t">
              <a:spAutoFit/>
            </a:bodyPr>
            <a:lstStyle/>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I'm Rain, and I'll be sharing with you my beautiful ideas.</a:t>
              </a: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Follow me at @reallygreatsite to learn more. </a:t>
              </a:r>
            </a:p>
            <a:p>
              <a:pPr marL="0" lvl="0" indent="0" algn="l">
                <a:lnSpc>
                  <a:spcPts val="2520"/>
                </a:lnSpc>
              </a:pPr>
              <a:endParaRPr lang="en-US" sz="2100" b="1" u="none" strike="noStrike">
                <a:solidFill>
                  <a:srgbClr val="FFFFFF">
                    <a:alpha val="0"/>
                  </a:srgbClr>
                </a:solidFill>
                <a:latin typeface="Futura Medium"/>
                <a:ea typeface="Futura Medium"/>
                <a:cs typeface="Futura Medium"/>
                <a:sym typeface="Futura Medium"/>
              </a:endParaRPr>
            </a:p>
            <a:p>
              <a:pPr marL="0" lvl="0" indent="0" algn="l">
                <a:lnSpc>
                  <a:spcPts val="2520"/>
                </a:lnSpc>
              </a:pPr>
              <a:r>
                <a:rPr lang="en-US" sz="2100" b="1" u="none" strike="noStrike">
                  <a:solidFill>
                    <a:srgbClr val="FFFFFF">
                      <a:alpha val="0"/>
                    </a:srgbClr>
                  </a:solidFill>
                  <a:latin typeface="Futura Medium"/>
                  <a:ea typeface="Futura Medium"/>
                  <a:cs typeface="Futura Medium"/>
                  <a:sym typeface="Futura Medium"/>
                </a:rPr>
                <a:t>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grpSp>
      <p:sp>
        <p:nvSpPr>
          <p:cNvPr id="21" name="Freeform 21"/>
          <p:cNvSpPr/>
          <p:nvPr/>
        </p:nvSpPr>
        <p:spPr>
          <a:xfrm rot="-10800000">
            <a:off x="18099599" y="10085765"/>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5"/>
            <a:stretch>
              <a:fillRect t="-49812"/>
            </a:stretch>
          </a:blipFill>
        </p:spPr>
      </p:sp>
      <p:sp>
        <p:nvSpPr>
          <p:cNvPr id="22" name="Freeform 22"/>
          <p:cNvSpPr/>
          <p:nvPr/>
        </p:nvSpPr>
        <p:spPr>
          <a:xfrm rot="-5400000">
            <a:off x="18099599" y="10085765"/>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5"/>
            <a:stretch>
              <a:fillRect t="-49812"/>
            </a:stretch>
          </a:blipFill>
        </p:spPr>
      </p:sp>
      <p:sp>
        <p:nvSpPr>
          <p:cNvPr id="23" name="Freeform 23"/>
          <p:cNvSpPr/>
          <p:nvPr/>
        </p:nvSpPr>
        <p:spPr>
          <a:xfrm rot="5400000">
            <a:off x="18099599" y="10085765"/>
            <a:ext cx="3043798" cy="3043798"/>
          </a:xfrm>
          <a:custGeom>
            <a:avLst/>
            <a:gdLst/>
            <a:ahLst/>
            <a:cxnLst/>
            <a:rect l="l" t="t" r="r" b="b"/>
            <a:pathLst>
              <a:path w="3043798" h="3043798">
                <a:moveTo>
                  <a:pt x="0" y="0"/>
                </a:moveTo>
                <a:lnTo>
                  <a:pt x="3043798" y="0"/>
                </a:lnTo>
                <a:lnTo>
                  <a:pt x="3043798" y="3043798"/>
                </a:lnTo>
                <a:lnTo>
                  <a:pt x="0" y="3043798"/>
                </a:lnTo>
                <a:lnTo>
                  <a:pt x="0" y="0"/>
                </a:lnTo>
                <a:close/>
              </a:path>
            </a:pathLst>
          </a:custGeom>
          <a:blipFill>
            <a:blip r:embed="rId5"/>
            <a:stretch>
              <a:fillRect t="-49812"/>
            </a:stretch>
          </a:blipFill>
        </p:spPr>
      </p:sp>
      <p:grpSp>
        <p:nvGrpSpPr>
          <p:cNvPr id="24" name="Group 24"/>
          <p:cNvGrpSpPr/>
          <p:nvPr/>
        </p:nvGrpSpPr>
        <p:grpSpPr>
          <a:xfrm>
            <a:off x="18099599" y="10085765"/>
            <a:ext cx="2566386" cy="2434590"/>
            <a:chOff x="0" y="0"/>
            <a:chExt cx="3421848" cy="3246120"/>
          </a:xfrm>
        </p:grpSpPr>
        <p:sp>
          <p:nvSpPr>
            <p:cNvPr id="25" name="TextBox 25"/>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alpha val="0"/>
                    </a:srgbClr>
                  </a:solidFill>
                  <a:latin typeface="Futura Ultra-Bold"/>
                  <a:ea typeface="Futura Ultra-Bold"/>
                  <a:cs typeface="Futura Ultra-Bold"/>
                  <a:sym typeface="Futura Ultra-Bold"/>
                </a:rPr>
                <a:t>Purpose</a:t>
              </a:r>
            </a:p>
          </p:txBody>
        </p:sp>
        <p:sp>
          <p:nvSpPr>
            <p:cNvPr id="26" name="TextBox 26"/>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a:t>
              </a:r>
            </a:p>
          </p:txBody>
        </p:sp>
      </p:grpSp>
      <p:grpSp>
        <p:nvGrpSpPr>
          <p:cNvPr id="27" name="Group 27"/>
          <p:cNvGrpSpPr/>
          <p:nvPr/>
        </p:nvGrpSpPr>
        <p:grpSpPr>
          <a:xfrm>
            <a:off x="18099599" y="10085765"/>
            <a:ext cx="2566386" cy="2434590"/>
            <a:chOff x="0" y="0"/>
            <a:chExt cx="3421848" cy="3246120"/>
          </a:xfrm>
        </p:grpSpPr>
        <p:sp>
          <p:nvSpPr>
            <p:cNvPr id="28" name="TextBox 28"/>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alpha val="0"/>
                    </a:srgbClr>
                  </a:solidFill>
                  <a:latin typeface="Futura Ultra-Bold"/>
                  <a:ea typeface="Futura Ultra-Bold"/>
                  <a:cs typeface="Futura Ultra-Bold"/>
                  <a:sym typeface="Futura Ultra-Bold"/>
                </a:rPr>
                <a:t>Statistic</a:t>
              </a:r>
            </a:p>
          </p:txBody>
        </p:sp>
        <p:sp>
          <p:nvSpPr>
            <p:cNvPr id="29" name="TextBox 29"/>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a:t>
              </a:r>
            </a:p>
          </p:txBody>
        </p:sp>
      </p:grpSp>
      <p:grpSp>
        <p:nvGrpSpPr>
          <p:cNvPr id="30" name="Group 30"/>
          <p:cNvGrpSpPr/>
          <p:nvPr/>
        </p:nvGrpSpPr>
        <p:grpSpPr>
          <a:xfrm>
            <a:off x="18099599" y="10085765"/>
            <a:ext cx="2566386" cy="2434590"/>
            <a:chOff x="0" y="0"/>
            <a:chExt cx="3421848" cy="3246120"/>
          </a:xfrm>
        </p:grpSpPr>
        <p:sp>
          <p:nvSpPr>
            <p:cNvPr id="31" name="TextBox 31"/>
            <p:cNvSpPr txBox="1"/>
            <p:nvPr/>
          </p:nvSpPr>
          <p:spPr>
            <a:xfrm>
              <a:off x="0" y="-9525"/>
              <a:ext cx="3421848" cy="741045"/>
            </a:xfrm>
            <a:prstGeom prst="rect">
              <a:avLst/>
            </a:prstGeom>
          </p:spPr>
          <p:txBody>
            <a:bodyPr lIns="0" tIns="0" rIns="0" bIns="0" rtlCol="0" anchor="t">
              <a:spAutoFit/>
            </a:bodyPr>
            <a:lstStyle/>
            <a:p>
              <a:pPr marL="0" lvl="0" indent="0" algn="l">
                <a:lnSpc>
                  <a:spcPts val="3600"/>
                </a:lnSpc>
                <a:spcBef>
                  <a:spcPct val="0"/>
                </a:spcBef>
              </a:pPr>
              <a:r>
                <a:rPr lang="en-US" sz="3600" b="1">
                  <a:solidFill>
                    <a:srgbClr val="000000">
                      <a:alpha val="0"/>
                    </a:srgbClr>
                  </a:solidFill>
                  <a:latin typeface="Futura Ultra-Bold"/>
                  <a:ea typeface="Futura Ultra-Bold"/>
                  <a:cs typeface="Futura Ultra-Bold"/>
                  <a:sym typeface="Futura Ultra-Bold"/>
                </a:rPr>
                <a:t>Statistic</a:t>
              </a:r>
            </a:p>
          </p:txBody>
        </p:sp>
        <p:sp>
          <p:nvSpPr>
            <p:cNvPr id="32" name="TextBox 32"/>
            <p:cNvSpPr txBox="1"/>
            <p:nvPr/>
          </p:nvSpPr>
          <p:spPr>
            <a:xfrm>
              <a:off x="0" y="683895"/>
              <a:ext cx="3421848" cy="2562225"/>
            </a:xfrm>
            <a:prstGeom prst="rect">
              <a:avLst/>
            </a:prstGeom>
          </p:spPr>
          <p:txBody>
            <a:bodyPr lIns="0" tIns="0" rIns="0" bIns="0" rtlCol="0" anchor="t">
              <a:spAutoFit/>
            </a:bodyPr>
            <a:lstStyle/>
            <a:p>
              <a:pPr marL="0" lvl="0" indent="0" algn="l">
                <a:lnSpc>
                  <a:spcPts val="2520"/>
                </a:lnSpc>
                <a:spcBef>
                  <a:spcPct val="0"/>
                </a:spcBef>
              </a:pPr>
              <a:r>
                <a:rPr lang="en-US" sz="2100" b="1" u="none" strike="noStrike">
                  <a:solidFill>
                    <a:srgbClr val="000000">
                      <a:alpha val="0"/>
                    </a:srgbClr>
                  </a:solidFill>
                  <a:latin typeface="Futura Medium"/>
                  <a:ea typeface="Futura Medium"/>
                  <a:cs typeface="Futura Medium"/>
                  <a:sym typeface="Futura Medium"/>
                </a:rPr>
                <a:t>Briefly elaborate on what you want to discuss. Lorem ipsum dolor sit amet, consectetur adipiscing elit, sed do.</a:t>
              </a: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5400000">
            <a:off x="-5688042" y="873720"/>
            <a:ext cx="16691734" cy="8617108"/>
          </a:xfrm>
          <a:custGeom>
            <a:avLst/>
            <a:gdLst/>
            <a:ahLst/>
            <a:cxnLst/>
            <a:rect l="l" t="t" r="r" b="b"/>
            <a:pathLst>
              <a:path w="16691734" h="8617108">
                <a:moveTo>
                  <a:pt x="0" y="0"/>
                </a:moveTo>
                <a:lnTo>
                  <a:pt x="16691734" y="0"/>
                </a:lnTo>
                <a:lnTo>
                  <a:pt x="16691734" y="8617108"/>
                </a:lnTo>
                <a:lnTo>
                  <a:pt x="0" y="8617108"/>
                </a:lnTo>
                <a:lnTo>
                  <a:pt x="0" y="0"/>
                </a:lnTo>
                <a:close/>
              </a:path>
            </a:pathLst>
          </a:custGeom>
          <a:blipFill>
            <a:blip r:embed="rId2"/>
            <a:stretch>
              <a:fillRect/>
            </a:stretch>
          </a:blipFill>
        </p:spPr>
      </p:sp>
      <p:sp>
        <p:nvSpPr>
          <p:cNvPr id="3" name="Freeform 3"/>
          <p:cNvSpPr/>
          <p:nvPr/>
        </p:nvSpPr>
        <p:spPr>
          <a:xfrm>
            <a:off x="17497425" y="215413"/>
            <a:ext cx="9960313" cy="9960313"/>
          </a:xfrm>
          <a:custGeom>
            <a:avLst/>
            <a:gdLst/>
            <a:ahLst/>
            <a:cxnLst/>
            <a:rect l="l" t="t" r="r" b="b"/>
            <a:pathLst>
              <a:path w="9960313" h="9960313">
                <a:moveTo>
                  <a:pt x="0" y="0"/>
                </a:moveTo>
                <a:lnTo>
                  <a:pt x="9960313" y="0"/>
                </a:lnTo>
                <a:lnTo>
                  <a:pt x="9960313" y="9960313"/>
                </a:lnTo>
                <a:lnTo>
                  <a:pt x="0" y="9960313"/>
                </a:lnTo>
                <a:lnTo>
                  <a:pt x="0" y="0"/>
                </a:lnTo>
                <a:close/>
              </a:path>
            </a:pathLst>
          </a:custGeom>
          <a:blipFill>
            <a:blip r:embed="rId3"/>
            <a:stretch>
              <a:fillRect/>
            </a:stretch>
          </a:blipFill>
        </p:spPr>
      </p:sp>
      <p:sp>
        <p:nvSpPr>
          <p:cNvPr id="4" name="TextBox 4"/>
          <p:cNvSpPr txBox="1"/>
          <p:nvPr/>
        </p:nvSpPr>
        <p:spPr>
          <a:xfrm>
            <a:off x="17922995" y="1028700"/>
            <a:ext cx="4995842" cy="1337944"/>
          </a:xfrm>
          <a:prstGeom prst="rect">
            <a:avLst/>
          </a:prstGeom>
        </p:spPr>
        <p:txBody>
          <a:bodyPr lIns="0" tIns="0" rIns="0" bIns="0" rtlCol="0" anchor="t">
            <a:spAutoFit/>
          </a:bodyPr>
          <a:lstStyle/>
          <a:p>
            <a:pPr marL="0" lvl="0" indent="0" algn="l">
              <a:lnSpc>
                <a:spcPts val="8799"/>
              </a:lnSpc>
              <a:spcBef>
                <a:spcPct val="0"/>
              </a:spcBef>
            </a:pPr>
            <a:r>
              <a:rPr lang="en-US" sz="8799" b="1">
                <a:solidFill>
                  <a:srgbClr val="FFFFFF">
                    <a:alpha val="0"/>
                  </a:srgbClr>
                </a:solidFill>
                <a:latin typeface="Futura Medium"/>
                <a:ea typeface="Futura Medium"/>
                <a:cs typeface="Futura Medium"/>
                <a:sym typeface="Futura Medium"/>
              </a:rPr>
              <a:t>Gallery</a:t>
            </a:r>
          </a:p>
        </p:txBody>
      </p:sp>
      <p:sp>
        <p:nvSpPr>
          <p:cNvPr id="5" name="Freeform 5"/>
          <p:cNvSpPr/>
          <p:nvPr/>
        </p:nvSpPr>
        <p:spPr>
          <a:xfrm>
            <a:off x="17922995" y="1028700"/>
            <a:ext cx="11665224" cy="1337944"/>
          </a:xfrm>
          <a:custGeom>
            <a:avLst/>
            <a:gdLst/>
            <a:ahLst/>
            <a:cxnLst/>
            <a:rect l="l" t="t" r="r" b="b"/>
            <a:pathLst>
              <a:path w="11665224" h="1337944">
                <a:moveTo>
                  <a:pt x="0" y="0"/>
                </a:moveTo>
                <a:lnTo>
                  <a:pt x="11665224" y="0"/>
                </a:lnTo>
                <a:lnTo>
                  <a:pt x="11665224" y="1337944"/>
                </a:lnTo>
                <a:lnTo>
                  <a:pt x="0" y="1337944"/>
                </a:lnTo>
                <a:lnTo>
                  <a:pt x="0" y="0"/>
                </a:lnTo>
                <a:close/>
              </a:path>
            </a:pathLst>
          </a:custGeom>
          <a:blipFill>
            <a:blip r:embed="rId4">
              <a:alphaModFix amt="0"/>
            </a:blip>
            <a:stretch>
              <a:fillRect t="-147901" b="-332986"/>
            </a:stretch>
          </a:blipFill>
        </p:spPr>
      </p:sp>
      <p:sp>
        <p:nvSpPr>
          <p:cNvPr id="6" name="Freeform 6"/>
          <p:cNvSpPr/>
          <p:nvPr/>
        </p:nvSpPr>
        <p:spPr>
          <a:xfrm>
            <a:off x="17922995" y="2814319"/>
            <a:ext cx="4995842" cy="6556819"/>
          </a:xfrm>
          <a:custGeom>
            <a:avLst/>
            <a:gdLst/>
            <a:ahLst/>
            <a:cxnLst/>
            <a:rect l="l" t="t" r="r" b="b"/>
            <a:pathLst>
              <a:path w="4995842" h="6556819">
                <a:moveTo>
                  <a:pt x="0" y="0"/>
                </a:moveTo>
                <a:lnTo>
                  <a:pt x="4995843" y="0"/>
                </a:lnTo>
                <a:lnTo>
                  <a:pt x="4995843" y="6556820"/>
                </a:lnTo>
                <a:lnTo>
                  <a:pt x="0" y="6556820"/>
                </a:lnTo>
                <a:lnTo>
                  <a:pt x="0" y="0"/>
                </a:lnTo>
                <a:close/>
              </a:path>
            </a:pathLst>
          </a:custGeom>
          <a:blipFill>
            <a:blip r:embed="rId5">
              <a:alphaModFix amt="0"/>
            </a:blip>
            <a:stretch>
              <a:fillRect t="-5752" b="-8608"/>
            </a:stretch>
          </a:blipFill>
        </p:spPr>
      </p:sp>
      <p:sp>
        <p:nvSpPr>
          <p:cNvPr id="7" name="Freeform 7"/>
          <p:cNvSpPr/>
          <p:nvPr/>
        </p:nvSpPr>
        <p:spPr>
          <a:xfrm>
            <a:off x="17922995" y="2814319"/>
            <a:ext cx="4995842" cy="3054572"/>
          </a:xfrm>
          <a:custGeom>
            <a:avLst/>
            <a:gdLst/>
            <a:ahLst/>
            <a:cxnLst/>
            <a:rect l="l" t="t" r="r" b="b"/>
            <a:pathLst>
              <a:path w="4995842" h="3054572">
                <a:moveTo>
                  <a:pt x="0" y="0"/>
                </a:moveTo>
                <a:lnTo>
                  <a:pt x="4995843" y="0"/>
                </a:lnTo>
                <a:lnTo>
                  <a:pt x="4995843" y="3054572"/>
                </a:lnTo>
                <a:lnTo>
                  <a:pt x="0" y="3054572"/>
                </a:lnTo>
                <a:lnTo>
                  <a:pt x="0" y="0"/>
                </a:lnTo>
                <a:close/>
              </a:path>
            </a:pathLst>
          </a:custGeom>
          <a:blipFill>
            <a:blip r:embed="rId6">
              <a:alphaModFix amt="0"/>
            </a:blip>
            <a:stretch>
              <a:fillRect t="-72741" b="-72741"/>
            </a:stretch>
          </a:blipFill>
        </p:spPr>
      </p:sp>
      <p:sp>
        <p:nvSpPr>
          <p:cNvPr id="8" name="Freeform 8"/>
          <p:cNvSpPr/>
          <p:nvPr/>
        </p:nvSpPr>
        <p:spPr>
          <a:xfrm>
            <a:off x="17859375" y="2814319"/>
            <a:ext cx="6069306" cy="3054572"/>
          </a:xfrm>
          <a:custGeom>
            <a:avLst/>
            <a:gdLst/>
            <a:ahLst/>
            <a:cxnLst/>
            <a:rect l="l" t="t" r="r" b="b"/>
            <a:pathLst>
              <a:path w="6069306" h="3054572">
                <a:moveTo>
                  <a:pt x="0" y="0"/>
                </a:moveTo>
                <a:lnTo>
                  <a:pt x="6069306" y="0"/>
                </a:lnTo>
                <a:lnTo>
                  <a:pt x="6069306" y="3054572"/>
                </a:lnTo>
                <a:lnTo>
                  <a:pt x="0" y="3054572"/>
                </a:lnTo>
                <a:lnTo>
                  <a:pt x="0" y="0"/>
                </a:lnTo>
                <a:close/>
              </a:path>
            </a:pathLst>
          </a:custGeom>
          <a:blipFill>
            <a:blip r:embed="rId7">
              <a:alphaModFix amt="0"/>
            </a:blip>
            <a:stretch>
              <a:fillRect t="-16190" b="-16190"/>
            </a:stretch>
          </a:blipFill>
        </p:spPr>
      </p:sp>
      <p:sp>
        <p:nvSpPr>
          <p:cNvPr id="9" name="Freeform 9"/>
          <p:cNvSpPr/>
          <p:nvPr/>
        </p:nvSpPr>
        <p:spPr>
          <a:xfrm>
            <a:off x="17922995" y="6316566"/>
            <a:ext cx="6069306" cy="3054572"/>
          </a:xfrm>
          <a:custGeom>
            <a:avLst/>
            <a:gdLst/>
            <a:ahLst/>
            <a:cxnLst/>
            <a:rect l="l" t="t" r="r" b="b"/>
            <a:pathLst>
              <a:path w="6069306" h="3054572">
                <a:moveTo>
                  <a:pt x="0" y="0"/>
                </a:moveTo>
                <a:lnTo>
                  <a:pt x="6069307" y="0"/>
                </a:lnTo>
                <a:lnTo>
                  <a:pt x="6069307" y="3054573"/>
                </a:lnTo>
                <a:lnTo>
                  <a:pt x="0" y="3054573"/>
                </a:lnTo>
                <a:lnTo>
                  <a:pt x="0" y="0"/>
                </a:lnTo>
                <a:close/>
              </a:path>
            </a:pathLst>
          </a:custGeom>
          <a:blipFill>
            <a:blip r:embed="rId8">
              <a:alphaModFix amt="0"/>
            </a:blip>
            <a:stretch>
              <a:fillRect t="-965" b="-31415"/>
            </a:stretch>
          </a:blipFill>
        </p:spPr>
      </p:sp>
      <p:sp>
        <p:nvSpPr>
          <p:cNvPr id="10" name="Freeform 10"/>
          <p:cNvSpPr/>
          <p:nvPr/>
        </p:nvSpPr>
        <p:spPr>
          <a:xfrm>
            <a:off x="17922995" y="6316566"/>
            <a:ext cx="4995842" cy="3054572"/>
          </a:xfrm>
          <a:custGeom>
            <a:avLst/>
            <a:gdLst/>
            <a:ahLst/>
            <a:cxnLst/>
            <a:rect l="l" t="t" r="r" b="b"/>
            <a:pathLst>
              <a:path w="4995842" h="3054572">
                <a:moveTo>
                  <a:pt x="0" y="0"/>
                </a:moveTo>
                <a:lnTo>
                  <a:pt x="4995843" y="0"/>
                </a:lnTo>
                <a:lnTo>
                  <a:pt x="4995843" y="3054573"/>
                </a:lnTo>
                <a:lnTo>
                  <a:pt x="0" y="3054573"/>
                </a:lnTo>
                <a:lnTo>
                  <a:pt x="0" y="0"/>
                </a:lnTo>
                <a:close/>
              </a:path>
            </a:pathLst>
          </a:custGeom>
          <a:blipFill>
            <a:blip r:embed="rId9">
              <a:alphaModFix amt="0"/>
            </a:blip>
            <a:stretch>
              <a:fillRect t="-4483" b="-4483"/>
            </a:stretch>
          </a:blipFill>
        </p:spPr>
      </p:sp>
      <p:sp>
        <p:nvSpPr>
          <p:cNvPr id="11" name="Freeform 11"/>
          <p:cNvSpPr/>
          <p:nvPr/>
        </p:nvSpPr>
        <p:spPr>
          <a:xfrm>
            <a:off x="17859375" y="1028700"/>
            <a:ext cx="8229600" cy="8229600"/>
          </a:xfrm>
          <a:custGeom>
            <a:avLst/>
            <a:gdLst/>
            <a:ahLst/>
            <a:cxnLst/>
            <a:rect l="l" t="t" r="r" b="b"/>
            <a:pathLst>
              <a:path w="8229600" h="8229600">
                <a:moveTo>
                  <a:pt x="0" y="0"/>
                </a:moveTo>
                <a:lnTo>
                  <a:pt x="8229600" y="0"/>
                </a:lnTo>
                <a:lnTo>
                  <a:pt x="8229600" y="8229600"/>
                </a:lnTo>
                <a:lnTo>
                  <a:pt x="0" y="8229600"/>
                </a:lnTo>
                <a:lnTo>
                  <a:pt x="0" y="0"/>
                </a:lnTo>
                <a:close/>
              </a:path>
            </a:pathLst>
          </a:custGeom>
          <a:blipFill>
            <a:blip r:embed="rId10">
              <a:alphaModFix amt="0"/>
            </a:blip>
            <a:stretch>
              <a:fillRect/>
            </a:stretch>
          </a:blipFill>
        </p:spPr>
      </p:sp>
      <p:sp>
        <p:nvSpPr>
          <p:cNvPr id="12" name="Freeform 12"/>
          <p:cNvSpPr/>
          <p:nvPr/>
        </p:nvSpPr>
        <p:spPr>
          <a:xfrm>
            <a:off x="7154416" y="796473"/>
            <a:ext cx="9869509" cy="8798192"/>
          </a:xfrm>
          <a:custGeom>
            <a:avLst/>
            <a:gdLst/>
            <a:ahLst/>
            <a:cxnLst/>
            <a:rect l="l" t="t" r="r" b="b"/>
            <a:pathLst>
              <a:path w="9869509" h="8798192">
                <a:moveTo>
                  <a:pt x="0" y="0"/>
                </a:moveTo>
                <a:lnTo>
                  <a:pt x="9869510" y="0"/>
                </a:lnTo>
                <a:lnTo>
                  <a:pt x="9869510" y="8798193"/>
                </a:lnTo>
                <a:lnTo>
                  <a:pt x="0" y="8798193"/>
                </a:lnTo>
                <a:lnTo>
                  <a:pt x="0" y="0"/>
                </a:lnTo>
                <a:close/>
              </a:path>
            </a:pathLst>
          </a:custGeom>
          <a:blipFill>
            <a:blip r:embed="rId11"/>
            <a:stretch>
              <a:fillRect/>
            </a:stretch>
          </a:blipFill>
        </p:spPr>
      </p:sp>
      <p:sp>
        <p:nvSpPr>
          <p:cNvPr id="13" name="TextBox 13"/>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4" name="TextBox 14"/>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5" name="TextBox 15"/>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6" name="TextBox 16"/>
          <p:cNvSpPr txBox="1"/>
          <p:nvPr/>
        </p:nvSpPr>
        <p:spPr>
          <a:xfrm>
            <a:off x="697058" y="341805"/>
            <a:ext cx="1293107" cy="242924"/>
          </a:xfrm>
          <a:prstGeom prst="rect">
            <a:avLst/>
          </a:prstGeom>
        </p:spPr>
        <p:txBody>
          <a:bodyPr lIns="0" tIns="0" rIns="0" bIns="0" rtlCol="0" anchor="t">
            <a:spAutoFit/>
          </a:bodyPr>
          <a:lstStyle/>
          <a:p>
            <a:pPr algn="ctr">
              <a:lnSpc>
                <a:spcPts val="1597"/>
              </a:lnSpc>
              <a:spcBef>
                <a:spcPct val="0"/>
              </a:spcBef>
            </a:pPr>
            <a:r>
              <a:rPr lang="en-US" sz="1597" spc="-67">
                <a:solidFill>
                  <a:srgbClr val="FFFFFF"/>
                </a:solidFill>
                <a:latin typeface="Futura"/>
                <a:ea typeface="Futura"/>
                <a:cs typeface="Futura"/>
                <a:sym typeface="Futura"/>
              </a:rPr>
              <a:t>MORPH SHAPE</a:t>
            </a:r>
          </a:p>
        </p:txBody>
      </p:sp>
      <p:sp>
        <p:nvSpPr>
          <p:cNvPr id="17" name="TextBox 17"/>
          <p:cNvSpPr txBox="1"/>
          <p:nvPr/>
        </p:nvSpPr>
        <p:spPr>
          <a:xfrm>
            <a:off x="704022" y="3430702"/>
            <a:ext cx="6450394" cy="3762962"/>
          </a:xfrm>
          <a:prstGeom prst="rect">
            <a:avLst/>
          </a:prstGeom>
        </p:spPr>
        <p:txBody>
          <a:bodyPr lIns="0" tIns="0" rIns="0" bIns="0" rtlCol="0" anchor="t">
            <a:spAutoFit/>
          </a:bodyPr>
          <a:lstStyle/>
          <a:p>
            <a:pPr marL="0" lvl="0" indent="0" algn="l">
              <a:lnSpc>
                <a:spcPts val="13148"/>
              </a:lnSpc>
              <a:spcBef>
                <a:spcPct val="0"/>
              </a:spcBef>
            </a:pPr>
            <a:r>
              <a:rPr lang="en-US" sz="13148" b="1">
                <a:solidFill>
                  <a:srgbClr val="FFFFFF"/>
                </a:solidFill>
                <a:latin typeface="Futura Bold"/>
                <a:ea typeface="Futura Bold"/>
                <a:cs typeface="Futura Bold"/>
                <a:sym typeface="Futura Bold"/>
              </a:rPr>
              <a:t>RAG Pipeline</a:t>
            </a:r>
          </a:p>
        </p:txBody>
      </p:sp>
      <p:sp>
        <p:nvSpPr>
          <p:cNvPr id="18" name="TextBox 18"/>
          <p:cNvSpPr txBox="1"/>
          <p:nvPr/>
        </p:nvSpPr>
        <p:spPr>
          <a:xfrm rot="-5400000">
            <a:off x="-8722122" y="3781408"/>
            <a:ext cx="15326872" cy="2801733"/>
          </a:xfrm>
          <a:prstGeom prst="rect">
            <a:avLst/>
          </a:prstGeom>
        </p:spPr>
        <p:txBody>
          <a:bodyPr lIns="0" tIns="0" rIns="0" bIns="0" rtlCol="0" anchor="t">
            <a:spAutoFit/>
          </a:bodyPr>
          <a:lstStyle/>
          <a:p>
            <a:pPr algn="ctr">
              <a:lnSpc>
                <a:spcPts val="18429"/>
              </a:lnSpc>
              <a:spcBef>
                <a:spcPct val="0"/>
              </a:spcBef>
            </a:pPr>
            <a:r>
              <a:rPr lang="en-US" sz="18429" spc="-774">
                <a:solidFill>
                  <a:srgbClr val="000000">
                    <a:alpha val="0"/>
                  </a:srgbClr>
                </a:solidFill>
                <a:latin typeface="Futura"/>
                <a:ea typeface="Futura"/>
                <a:cs typeface="Futura"/>
                <a:sym typeface="Futura"/>
              </a:rPr>
              <a:t>OUR PROJECTS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957</Words>
  <Application>Microsoft Office PowerPoint</Application>
  <PresentationFormat>Custom</PresentationFormat>
  <Paragraphs>111</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Futura Medium</vt:lpstr>
      <vt:lpstr>Futura Bold</vt:lpstr>
      <vt:lpstr>Arial</vt:lpstr>
      <vt:lpstr>Calibri</vt:lpstr>
      <vt:lpstr>Futura Ultra-Bold</vt:lpstr>
      <vt:lpstr>Futura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Bản sao của Gradient Texture Morph Shapes Slides</dc:title>
  <cp:lastModifiedBy>Nguyen</cp:lastModifiedBy>
  <cp:revision>2</cp:revision>
  <dcterms:created xsi:type="dcterms:W3CDTF">2006-08-16T00:00:00Z</dcterms:created>
  <dcterms:modified xsi:type="dcterms:W3CDTF">2024-12-26T06:53:19Z</dcterms:modified>
  <dc:identifier>DAGaXDrmR6M</dc:identifier>
</cp:coreProperties>
</file>

<file path=docProps/thumbnail.jpeg>
</file>